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17" r:id="rId4"/>
    <p:sldId id="271" r:id="rId5"/>
    <p:sldId id="259" r:id="rId6"/>
    <p:sldId id="272" r:id="rId7"/>
    <p:sldId id="260" r:id="rId8"/>
    <p:sldId id="273" r:id="rId9"/>
    <p:sldId id="386" r:id="rId10"/>
    <p:sldId id="387" r:id="rId11"/>
    <p:sldId id="388" r:id="rId12"/>
    <p:sldId id="261" r:id="rId13"/>
    <p:sldId id="276" r:id="rId14"/>
    <p:sldId id="274" r:id="rId15"/>
    <p:sldId id="262" r:id="rId16"/>
    <p:sldId id="275" r:id="rId17"/>
    <p:sldId id="277" r:id="rId18"/>
    <p:sldId id="263" r:id="rId19"/>
    <p:sldId id="278" r:id="rId20"/>
    <p:sldId id="279" r:id="rId21"/>
    <p:sldId id="264" r:id="rId22"/>
    <p:sldId id="280" r:id="rId23"/>
    <p:sldId id="281" r:id="rId24"/>
    <p:sldId id="265" r:id="rId25"/>
    <p:sldId id="282" r:id="rId26"/>
    <p:sldId id="283" r:id="rId27"/>
    <p:sldId id="284" r:id="rId28"/>
    <p:sldId id="266" r:id="rId29"/>
    <p:sldId id="285" r:id="rId30"/>
    <p:sldId id="267" r:id="rId31"/>
    <p:sldId id="287" r:id="rId32"/>
    <p:sldId id="288" r:id="rId33"/>
    <p:sldId id="268" r:id="rId34"/>
    <p:sldId id="290" r:id="rId35"/>
    <p:sldId id="291" r:id="rId36"/>
    <p:sldId id="289" r:id="rId37"/>
    <p:sldId id="292" r:id="rId38"/>
    <p:sldId id="293" r:id="rId39"/>
    <p:sldId id="269" r:id="rId40"/>
    <p:sldId id="294" r:id="rId41"/>
    <p:sldId id="295" r:id="rId42"/>
    <p:sldId id="296" r:id="rId43"/>
    <p:sldId id="297" r:id="rId44"/>
    <p:sldId id="298" r:id="rId45"/>
    <p:sldId id="270" r:id="rId46"/>
    <p:sldId id="299" r:id="rId47"/>
    <p:sldId id="307" r:id="rId48"/>
    <p:sldId id="308" r:id="rId49"/>
    <p:sldId id="300" r:id="rId50"/>
    <p:sldId id="309" r:id="rId51"/>
    <p:sldId id="301" r:id="rId52"/>
    <p:sldId id="311" r:id="rId53"/>
    <p:sldId id="310" r:id="rId54"/>
    <p:sldId id="302" r:id="rId55"/>
    <p:sldId id="303" r:id="rId56"/>
    <p:sldId id="312" r:id="rId57"/>
    <p:sldId id="313" r:id="rId58"/>
    <p:sldId id="304" r:id="rId59"/>
    <p:sldId id="314" r:id="rId60"/>
    <p:sldId id="315" r:id="rId61"/>
    <p:sldId id="316" r:id="rId62"/>
    <p:sldId id="305" r:id="rId63"/>
    <p:sldId id="318" r:id="rId64"/>
    <p:sldId id="319" r:id="rId65"/>
    <p:sldId id="306" r:id="rId66"/>
    <p:sldId id="320" r:id="rId67"/>
    <p:sldId id="385" r:id="rId68"/>
    <p:sldId id="321" r:id="rId69"/>
    <p:sldId id="384"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1"/>
    <p:restoredTop sz="94656"/>
  </p:normalViewPr>
  <p:slideViewPr>
    <p:cSldViewPr snapToGrid="0" snapToObjects="1">
      <p:cViewPr varScale="1">
        <p:scale>
          <a:sx n="89" d="100"/>
          <a:sy n="89"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9E34-185F-D445-8F2F-1C228DB8F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8D7D7-7ED2-4749-82CA-857277D13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9721F-0795-F94B-A27A-561655B2E347}"/>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85FAE051-1916-2440-AD33-8BBFF030C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F079E-1881-3F47-B763-701CD7BABF87}"/>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6563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2FD-F222-0041-ADB8-56F771480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CCB29-7F1C-F14B-AD56-E2B083BC7B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CA9BB-BD8B-B242-9A3E-CBAC8CCBBDFA}"/>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2F6EB821-2951-B344-A3F6-DB89289F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90C3-09B0-5849-A166-C1D84F4FF214}"/>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481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8C886-332B-BB4E-AB3E-2D48421815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9EEE9-4F60-A741-AECD-28B9C2CF71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ADD60-0C0B-DA4A-A9CC-885EBA1FD04D}"/>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7DA129F1-3DBE-4C4D-8815-4FDFB2684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A8FA8-9B7C-F943-9C18-F687F28F2CF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76643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17E-2821-B048-AE2D-6AF1BBC5B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A9086-DBE3-EC4F-9EEC-3B6A552A5A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4CA2D-8B83-FF4F-A34A-5CEA7B417499}"/>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F0F66D6F-4DCD-FD4E-B6CE-2497C17B0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E1EE-48DC-E44D-8B80-A309AE251C6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6358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FBBA-85D2-1549-96FE-8AC7FB7B2A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5F93-F429-4740-AB39-D849B2ABE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1737FC-E50A-5A4B-905F-B1ECFEC036E7}"/>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5F424EBC-D52C-F04D-AE0A-800CE1539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E6CE0-2FD6-4942-B1C6-C455DF7ADB9E}"/>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885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7D4-D372-604F-99DB-3F94123C7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B3BBD0-9965-AB41-B7E2-2147C39427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7E18A-1B53-2945-B29B-9307D39FF7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ABF29-0988-2343-A5D3-D98C6AC5547A}"/>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6" name="Footer Placeholder 5">
            <a:extLst>
              <a:ext uri="{FF2B5EF4-FFF2-40B4-BE49-F238E27FC236}">
                <a16:creationId xmlns:a16="http://schemas.microsoft.com/office/drawing/2014/main" id="{2F260395-43AD-3F49-8AAC-E57B246BB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C296B-4C7C-A341-826A-05904E098489}"/>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4263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79C9-78CD-2E4A-A433-CAFD812AFC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BCC27B-764A-5147-B26C-BC94BB5B5A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E1132F-CC60-284B-80C7-525C7D61CC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16898A-D032-CE46-96B3-9DC6FCE6B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BD7B87-763A-A147-A4F7-06343C7563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58EB4-3B72-3848-874C-C16E0F64EE6B}"/>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8" name="Footer Placeholder 7">
            <a:extLst>
              <a:ext uri="{FF2B5EF4-FFF2-40B4-BE49-F238E27FC236}">
                <a16:creationId xmlns:a16="http://schemas.microsoft.com/office/drawing/2014/main" id="{34A03390-B509-1641-94DA-815861470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1E1FB5-D14C-F047-AA6A-A7E1CCDF2E5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302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0F76-7228-0648-B0B1-A7405F869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93D776-A605-7B4B-9D43-D6DD747DF737}"/>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4" name="Footer Placeholder 3">
            <a:extLst>
              <a:ext uri="{FF2B5EF4-FFF2-40B4-BE49-F238E27FC236}">
                <a16:creationId xmlns:a16="http://schemas.microsoft.com/office/drawing/2014/main" id="{66D07C12-ABCB-0F49-9876-1FCC1A93F2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A1B9BE-4281-F247-ADDE-76EF725C460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008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3BA72-502A-D947-B212-A5433F570FB1}"/>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3" name="Footer Placeholder 2">
            <a:extLst>
              <a:ext uri="{FF2B5EF4-FFF2-40B4-BE49-F238E27FC236}">
                <a16:creationId xmlns:a16="http://schemas.microsoft.com/office/drawing/2014/main" id="{1380C0E4-160C-AB4A-BB47-9E2CB77158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0E54A8-A0AF-324B-B02B-3049371C191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32929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5A59-A4B4-874C-AD87-812360BA5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5472C0-8DC7-F34C-938F-3615E3AF3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2EE57A-3846-094B-B657-0187034CE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B36E55-AFCE-B643-BCBE-7BB74CCA0EA3}"/>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6" name="Footer Placeholder 5">
            <a:extLst>
              <a:ext uri="{FF2B5EF4-FFF2-40B4-BE49-F238E27FC236}">
                <a16:creationId xmlns:a16="http://schemas.microsoft.com/office/drawing/2014/main" id="{567BAD8C-2766-874B-A03B-04A5E2EC6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4EE3B-855E-E84E-B066-92FCDAFA0312}"/>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10703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2F42-5CD5-B94B-8EC7-E2290BBF7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7E652-933C-8344-A991-19D6210A2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C40991-5E43-814C-BC19-03D7E84E4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D8D4AA-49EC-114B-920C-73B5B4D5C2D7}"/>
              </a:ext>
            </a:extLst>
          </p:cNvPr>
          <p:cNvSpPr>
            <a:spLocks noGrp="1"/>
          </p:cNvSpPr>
          <p:nvPr>
            <p:ph type="dt" sz="half" idx="10"/>
          </p:nvPr>
        </p:nvSpPr>
        <p:spPr/>
        <p:txBody>
          <a:bodyPr/>
          <a:lstStyle/>
          <a:p>
            <a:fld id="{9F710951-0513-514D-9D72-320328BA08B3}" type="datetimeFigureOut">
              <a:rPr lang="en-US" smtClean="0"/>
              <a:t>3/1/19</a:t>
            </a:fld>
            <a:endParaRPr lang="en-US"/>
          </a:p>
        </p:txBody>
      </p:sp>
      <p:sp>
        <p:nvSpPr>
          <p:cNvPr id="6" name="Footer Placeholder 5">
            <a:extLst>
              <a:ext uri="{FF2B5EF4-FFF2-40B4-BE49-F238E27FC236}">
                <a16:creationId xmlns:a16="http://schemas.microsoft.com/office/drawing/2014/main" id="{D89D873A-1B08-4B4C-86E3-F75B34483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A2446-4B41-384D-88BA-2DC20DD6827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429365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48C45-D4E4-E444-93C1-9FC3A91FD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CDB23-59DB-EB48-AF2C-11CE85AA7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B2E77-FF22-9140-8D8C-69A7EDC5D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10951-0513-514D-9D72-320328BA08B3}" type="datetimeFigureOut">
              <a:rPr lang="en-US" smtClean="0"/>
              <a:t>3/1/19</a:t>
            </a:fld>
            <a:endParaRPr lang="en-US"/>
          </a:p>
        </p:txBody>
      </p:sp>
      <p:sp>
        <p:nvSpPr>
          <p:cNvPr id="5" name="Footer Placeholder 4">
            <a:extLst>
              <a:ext uri="{FF2B5EF4-FFF2-40B4-BE49-F238E27FC236}">
                <a16:creationId xmlns:a16="http://schemas.microsoft.com/office/drawing/2014/main" id="{826BBE3C-C373-184E-ABD5-AA49A22F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C08271-E08F-5D4F-9C5E-91D36C3B5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DFF34-4B2A-AC44-A8C0-8DCF0BFE0CB8}" type="slidenum">
              <a:rPr lang="en-US" smtClean="0"/>
              <a:t>‹#›</a:t>
            </a:fld>
            <a:endParaRPr lang="en-US"/>
          </a:p>
        </p:txBody>
      </p:sp>
    </p:spTree>
    <p:extLst>
      <p:ext uri="{BB962C8B-B14F-4D97-AF65-F5344CB8AC3E}">
        <p14:creationId xmlns:p14="http://schemas.microsoft.com/office/powerpoint/2010/main" val="1642325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cusgj13/W21.DigitalImageProcess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 Id="rId5" Type="http://schemas.openxmlformats.org/officeDocument/2006/relationships/hyperlink" Target="http://programmingcomputervision.com/" TargetMode="External"/><Relationship Id="rId4" Type="http://schemas.openxmlformats.org/officeDocument/2006/relationships/hyperlink" Target="http://web.ipac.caltech.edu/staff/fmasci/home/astro_refs/Digital_Image_Processing_2ndEd.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4E60-3E31-8A41-929F-366830C38485}"/>
              </a:ext>
            </a:extLst>
          </p:cNvPr>
          <p:cNvSpPr>
            <a:spLocks noGrp="1"/>
          </p:cNvSpPr>
          <p:nvPr>
            <p:ph type="ctrTitle"/>
          </p:nvPr>
        </p:nvSpPr>
        <p:spPr>
          <a:xfrm>
            <a:off x="527154" y="477786"/>
            <a:ext cx="11137692" cy="2387600"/>
          </a:xfrm>
          <a:solidFill>
            <a:schemeClr val="accent1"/>
          </a:solidFill>
        </p:spPr>
        <p:txBody>
          <a:bodyPr anchor="ctr">
            <a:normAutofit/>
          </a:bodyPr>
          <a:lstStyle/>
          <a:p>
            <a:r>
              <a:rPr lang="en-US" sz="7200" dirty="0">
                <a:solidFill>
                  <a:schemeClr val="bg1"/>
                </a:solidFill>
              </a:rPr>
              <a:t>Digital Image Processing in Python</a:t>
            </a:r>
          </a:p>
        </p:txBody>
      </p:sp>
      <p:sp>
        <p:nvSpPr>
          <p:cNvPr id="3" name="Subtitle 2">
            <a:extLst>
              <a:ext uri="{FF2B5EF4-FFF2-40B4-BE49-F238E27FC236}">
                <a16:creationId xmlns:a16="http://schemas.microsoft.com/office/drawing/2014/main" id="{15308BCA-6B80-5447-B34C-D601F4612A8B}"/>
              </a:ext>
            </a:extLst>
          </p:cNvPr>
          <p:cNvSpPr>
            <a:spLocks noGrp="1"/>
          </p:cNvSpPr>
          <p:nvPr>
            <p:ph type="subTitle" idx="1"/>
          </p:nvPr>
        </p:nvSpPr>
        <p:spPr>
          <a:xfrm>
            <a:off x="1524000" y="3901841"/>
            <a:ext cx="9144000" cy="1655762"/>
          </a:xfrm>
        </p:spPr>
        <p:txBody>
          <a:bodyPr>
            <a:normAutofit fontScale="92500" lnSpcReduction="20000"/>
          </a:bodyPr>
          <a:lstStyle/>
          <a:p>
            <a:r>
              <a:rPr lang="en-US" sz="3600" b="1" dirty="0"/>
              <a:t>Marcus Gallagher-Jones – marcusgj13@gmail.com</a:t>
            </a:r>
          </a:p>
          <a:p>
            <a:r>
              <a:rPr lang="en-US" dirty="0"/>
              <a:t>Day3</a:t>
            </a:r>
          </a:p>
          <a:p>
            <a:r>
              <a:rPr lang="en-US" dirty="0"/>
              <a:t>11/08/2018</a:t>
            </a:r>
          </a:p>
          <a:p>
            <a:r>
              <a:rPr lang="en-US" dirty="0">
                <a:hlinkClick r:id="rId2"/>
              </a:rPr>
              <a:t>https://github.com/marcusgj13/W21.DigitalImageProcessing</a:t>
            </a:r>
            <a:endParaRPr lang="en-US" dirty="0"/>
          </a:p>
          <a:p>
            <a:endParaRPr lang="en-US" dirty="0"/>
          </a:p>
        </p:txBody>
      </p:sp>
    </p:spTree>
    <p:extLst>
      <p:ext uri="{BB962C8B-B14F-4D97-AF65-F5344CB8AC3E}">
        <p14:creationId xmlns:p14="http://schemas.microsoft.com/office/powerpoint/2010/main" val="272498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Alternative for windows</a:t>
            </a:r>
          </a:p>
        </p:txBody>
      </p:sp>
      <p:pic>
        <p:nvPicPr>
          <p:cNvPr id="10" name="Content Placeholder 9">
            <a:extLst>
              <a:ext uri="{FF2B5EF4-FFF2-40B4-BE49-F238E27FC236}">
                <a16:creationId xmlns:a16="http://schemas.microsoft.com/office/drawing/2014/main" id="{8F0AC55B-23D9-F241-AD63-643D717E3EF4}"/>
              </a:ext>
            </a:extLst>
          </p:cNvPr>
          <p:cNvPicPr>
            <a:picLocks noGrp="1" noChangeAspect="1"/>
          </p:cNvPicPr>
          <p:nvPr>
            <p:ph idx="1"/>
          </p:nvPr>
        </p:nvPicPr>
        <p:blipFill>
          <a:blip r:embed="rId2"/>
          <a:stretch>
            <a:fillRect/>
          </a:stretch>
        </p:blipFill>
        <p:spPr>
          <a:xfrm>
            <a:off x="838200" y="2330500"/>
            <a:ext cx="10515600" cy="1969988"/>
          </a:xfrm>
        </p:spPr>
      </p:pic>
      <p:sp>
        <p:nvSpPr>
          <p:cNvPr id="4" name="TextBox 3">
            <a:extLst>
              <a:ext uri="{FF2B5EF4-FFF2-40B4-BE49-F238E27FC236}">
                <a16:creationId xmlns:a16="http://schemas.microsoft.com/office/drawing/2014/main" id="{11FFE0D9-DE0E-6748-8D0C-9D4323695C46}"/>
              </a:ext>
            </a:extLst>
          </p:cNvPr>
          <p:cNvSpPr txBox="1"/>
          <p:nvPr/>
        </p:nvSpPr>
        <p:spPr>
          <a:xfrm>
            <a:off x="259906" y="4340135"/>
            <a:ext cx="4564506" cy="1200329"/>
          </a:xfrm>
          <a:prstGeom prst="rect">
            <a:avLst/>
          </a:prstGeom>
          <a:solidFill>
            <a:schemeClr val="accent4"/>
          </a:solidFill>
          <a:ln>
            <a:solidFill>
              <a:schemeClr val="accent4"/>
            </a:solidFill>
          </a:ln>
        </p:spPr>
        <p:txBody>
          <a:bodyPr wrap="square" rtlCol="0">
            <a:spAutoFit/>
          </a:bodyPr>
          <a:lstStyle/>
          <a:p>
            <a:r>
              <a:rPr lang="en-US" sz="2400" dirty="0"/>
              <a:t>Glob is a python library that allows us to read in a list of all the files in a particular directory.</a:t>
            </a:r>
          </a:p>
        </p:txBody>
      </p:sp>
      <p:cxnSp>
        <p:nvCxnSpPr>
          <p:cNvPr id="5" name="Straight Arrow Connector 4">
            <a:extLst>
              <a:ext uri="{FF2B5EF4-FFF2-40B4-BE49-F238E27FC236}">
                <a16:creationId xmlns:a16="http://schemas.microsoft.com/office/drawing/2014/main" id="{2553CE99-C7E7-7143-8460-A1AAE07F7A2D}"/>
              </a:ext>
            </a:extLst>
          </p:cNvPr>
          <p:cNvCxnSpPr>
            <a:cxnSpLocks/>
          </p:cNvCxnSpPr>
          <p:nvPr/>
        </p:nvCxnSpPr>
        <p:spPr>
          <a:xfrm flipV="1">
            <a:off x="821181" y="2486026"/>
            <a:ext cx="0" cy="185410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411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Alternative for windows</a:t>
            </a:r>
          </a:p>
        </p:txBody>
      </p:sp>
      <p:pic>
        <p:nvPicPr>
          <p:cNvPr id="10" name="Content Placeholder 9">
            <a:extLst>
              <a:ext uri="{FF2B5EF4-FFF2-40B4-BE49-F238E27FC236}">
                <a16:creationId xmlns:a16="http://schemas.microsoft.com/office/drawing/2014/main" id="{8F0AC55B-23D9-F241-AD63-643D717E3EF4}"/>
              </a:ext>
            </a:extLst>
          </p:cNvPr>
          <p:cNvPicPr>
            <a:picLocks noGrp="1" noChangeAspect="1"/>
          </p:cNvPicPr>
          <p:nvPr>
            <p:ph idx="1"/>
          </p:nvPr>
        </p:nvPicPr>
        <p:blipFill>
          <a:blip r:embed="rId2"/>
          <a:stretch>
            <a:fillRect/>
          </a:stretch>
        </p:blipFill>
        <p:spPr>
          <a:xfrm>
            <a:off x="838200" y="2330500"/>
            <a:ext cx="10515600" cy="1969988"/>
          </a:xfrm>
        </p:spPr>
      </p:pic>
      <p:cxnSp>
        <p:nvCxnSpPr>
          <p:cNvPr id="5" name="Straight Arrow Connector 4">
            <a:extLst>
              <a:ext uri="{FF2B5EF4-FFF2-40B4-BE49-F238E27FC236}">
                <a16:creationId xmlns:a16="http://schemas.microsoft.com/office/drawing/2014/main" id="{2553CE99-C7E7-7143-8460-A1AAE07F7A2D}"/>
              </a:ext>
            </a:extLst>
          </p:cNvPr>
          <p:cNvCxnSpPr>
            <a:cxnSpLocks/>
          </p:cNvCxnSpPr>
          <p:nvPr/>
        </p:nvCxnSpPr>
        <p:spPr>
          <a:xfrm flipV="1">
            <a:off x="5021706" y="3514726"/>
            <a:ext cx="0" cy="185410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1FFE0D9-DE0E-6748-8D0C-9D4323695C46}"/>
              </a:ext>
            </a:extLst>
          </p:cNvPr>
          <p:cNvSpPr txBox="1"/>
          <p:nvPr/>
        </p:nvSpPr>
        <p:spPr>
          <a:xfrm>
            <a:off x="4631881" y="4354373"/>
            <a:ext cx="4564506" cy="2308324"/>
          </a:xfrm>
          <a:prstGeom prst="rect">
            <a:avLst/>
          </a:prstGeom>
          <a:solidFill>
            <a:schemeClr val="accent4"/>
          </a:solidFill>
          <a:ln>
            <a:solidFill>
              <a:schemeClr val="accent4"/>
            </a:solidFill>
          </a:ln>
        </p:spPr>
        <p:txBody>
          <a:bodyPr wrap="square" rtlCol="0">
            <a:spAutoFit/>
          </a:bodyPr>
          <a:lstStyle/>
          <a:p>
            <a:r>
              <a:rPr lang="en-US" sz="2400" dirty="0"/>
              <a:t>This statement is a compact form of a for loop. Essentially we are reading through all of the elements of </a:t>
            </a:r>
            <a:r>
              <a:rPr lang="en-US" sz="2400" dirty="0" err="1"/>
              <a:t>fileList</a:t>
            </a:r>
            <a:r>
              <a:rPr lang="en-US" sz="2400" dirty="0"/>
              <a:t>, loading the corresponding image as an array and appending it to a 3D array.</a:t>
            </a:r>
          </a:p>
        </p:txBody>
      </p:sp>
    </p:spTree>
    <p:extLst>
      <p:ext uri="{BB962C8B-B14F-4D97-AF65-F5344CB8AC3E}">
        <p14:creationId xmlns:p14="http://schemas.microsoft.com/office/powerpoint/2010/main" val="156639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Tree>
    <p:extLst>
      <p:ext uri="{BB962C8B-B14F-4D97-AF65-F5344CB8AC3E}">
        <p14:creationId xmlns:p14="http://schemas.microsoft.com/office/powerpoint/2010/main" val="6547385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
        <p:nvSpPr>
          <p:cNvPr id="4" name="TextBox 3">
            <a:extLst>
              <a:ext uri="{FF2B5EF4-FFF2-40B4-BE49-F238E27FC236}">
                <a16:creationId xmlns:a16="http://schemas.microsoft.com/office/drawing/2014/main" id="{D577D886-EAA8-D74D-9F29-A61B92F2338A}"/>
              </a:ext>
            </a:extLst>
          </p:cNvPr>
          <p:cNvSpPr txBox="1"/>
          <p:nvPr/>
        </p:nvSpPr>
        <p:spPr>
          <a:xfrm>
            <a:off x="358514" y="4272523"/>
            <a:ext cx="2424443" cy="1200329"/>
          </a:xfrm>
          <a:prstGeom prst="rect">
            <a:avLst/>
          </a:prstGeom>
          <a:solidFill>
            <a:schemeClr val="accent4"/>
          </a:solidFill>
          <a:ln>
            <a:solidFill>
              <a:schemeClr val="accent4"/>
            </a:solidFill>
          </a:ln>
        </p:spPr>
        <p:txBody>
          <a:bodyPr wrap="square" rtlCol="0">
            <a:spAutoFit/>
          </a:bodyPr>
          <a:lstStyle/>
          <a:p>
            <a:r>
              <a:rPr lang="en-US" sz="2400" dirty="0"/>
              <a:t>We can access individual frames using slices</a:t>
            </a:r>
          </a:p>
        </p:txBody>
      </p:sp>
      <p:cxnSp>
        <p:nvCxnSpPr>
          <p:cNvPr id="6" name="Straight Arrow Connector 5">
            <a:extLst>
              <a:ext uri="{FF2B5EF4-FFF2-40B4-BE49-F238E27FC236}">
                <a16:creationId xmlns:a16="http://schemas.microsoft.com/office/drawing/2014/main" id="{4C9814D5-9F80-CD41-A74B-3A30FCBD98A1}"/>
              </a:ext>
            </a:extLst>
          </p:cNvPr>
          <p:cNvCxnSpPr>
            <a:cxnSpLocks/>
          </p:cNvCxnSpPr>
          <p:nvPr/>
        </p:nvCxnSpPr>
        <p:spPr>
          <a:xfrm flipV="1">
            <a:off x="1677302" y="4015411"/>
            <a:ext cx="1324315" cy="340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5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5DDDA0-9031-FF49-8023-6583E65C459D}"/>
              </a:ext>
            </a:extLst>
          </p:cNvPr>
          <p:cNvPicPr>
            <a:picLocks noGrp="1" noChangeAspect="1"/>
          </p:cNvPicPr>
          <p:nvPr>
            <p:ph idx="1"/>
          </p:nvPr>
        </p:nvPicPr>
        <p:blipFill>
          <a:blip r:embed="rId2"/>
          <a:stretch>
            <a:fillRect/>
          </a:stretch>
        </p:blipFill>
        <p:spPr>
          <a:xfrm>
            <a:off x="2305878" y="1554058"/>
            <a:ext cx="7772400" cy="5181600"/>
          </a:xfrm>
        </p:spPr>
      </p:pic>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spTree>
    <p:extLst>
      <p:ext uri="{BB962C8B-B14F-4D97-AF65-F5344CB8AC3E}">
        <p14:creationId xmlns:p14="http://schemas.microsoft.com/office/powerpoint/2010/main" val="2854405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5" name="Content Placeholder 4">
            <a:extLst>
              <a:ext uri="{FF2B5EF4-FFF2-40B4-BE49-F238E27FC236}">
                <a16:creationId xmlns:a16="http://schemas.microsoft.com/office/drawing/2014/main" id="{3FEF59B6-DDBB-924C-ABD8-A66E5D124EFF}"/>
              </a:ext>
            </a:extLst>
          </p:cNvPr>
          <p:cNvPicPr>
            <a:picLocks noGrp="1" noChangeAspect="1"/>
          </p:cNvPicPr>
          <p:nvPr>
            <p:ph idx="1"/>
          </p:nvPr>
        </p:nvPicPr>
        <p:blipFill>
          <a:blip r:embed="rId2"/>
          <a:stretch>
            <a:fillRect/>
          </a:stretch>
        </p:blipFill>
        <p:spPr>
          <a:xfrm>
            <a:off x="838200" y="1690688"/>
            <a:ext cx="10515600" cy="1820836"/>
          </a:xfrm>
        </p:spPr>
      </p:pic>
    </p:spTree>
    <p:extLst>
      <p:ext uri="{BB962C8B-B14F-4D97-AF65-F5344CB8AC3E}">
        <p14:creationId xmlns:p14="http://schemas.microsoft.com/office/powerpoint/2010/main" val="172712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Tree>
    <p:extLst>
      <p:ext uri="{BB962C8B-B14F-4D97-AF65-F5344CB8AC3E}">
        <p14:creationId xmlns:p14="http://schemas.microsoft.com/office/powerpoint/2010/main" val="4018282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
        <p:nvSpPr>
          <p:cNvPr id="5" name="TextBox 4">
            <a:extLst>
              <a:ext uri="{FF2B5EF4-FFF2-40B4-BE49-F238E27FC236}">
                <a16:creationId xmlns:a16="http://schemas.microsoft.com/office/drawing/2014/main" id="{5173263F-58AE-D845-904A-7A5C67E68DEA}"/>
              </a:ext>
            </a:extLst>
          </p:cNvPr>
          <p:cNvSpPr txBox="1"/>
          <p:nvPr/>
        </p:nvSpPr>
        <p:spPr>
          <a:xfrm>
            <a:off x="7975360" y="4218735"/>
            <a:ext cx="3517393" cy="1569660"/>
          </a:xfrm>
          <a:prstGeom prst="rect">
            <a:avLst/>
          </a:prstGeom>
          <a:solidFill>
            <a:schemeClr val="accent4"/>
          </a:solidFill>
          <a:ln>
            <a:solidFill>
              <a:schemeClr val="accent4"/>
            </a:solidFill>
          </a:ln>
        </p:spPr>
        <p:txBody>
          <a:bodyPr wrap="square" rtlCol="0">
            <a:spAutoFit/>
          </a:bodyPr>
          <a:lstStyle/>
          <a:p>
            <a:r>
              <a:rPr lang="en-US" sz="2400" dirty="0"/>
              <a:t>The values seem to occupy a narrow range. It may be a good idea to do histogram </a:t>
            </a:r>
            <a:r>
              <a:rPr lang="en-US" sz="2400" dirty="0" err="1"/>
              <a:t>equilization</a:t>
            </a:r>
            <a:r>
              <a:rPr lang="en-US" sz="2400" dirty="0"/>
              <a:t> to</a:t>
            </a:r>
          </a:p>
        </p:txBody>
      </p:sp>
      <p:cxnSp>
        <p:nvCxnSpPr>
          <p:cNvPr id="6" name="Straight Arrow Connector 5">
            <a:extLst>
              <a:ext uri="{FF2B5EF4-FFF2-40B4-BE49-F238E27FC236}">
                <a16:creationId xmlns:a16="http://schemas.microsoft.com/office/drawing/2014/main" id="{D2A3E8A9-4845-C242-AE19-A8CDADAB8629}"/>
              </a:ext>
            </a:extLst>
          </p:cNvPr>
          <p:cNvCxnSpPr>
            <a:cxnSpLocks/>
          </p:cNvCxnSpPr>
          <p:nvPr/>
        </p:nvCxnSpPr>
        <p:spPr>
          <a:xfrm flipH="1">
            <a:off x="6149788" y="4751294"/>
            <a:ext cx="1825572" cy="17929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303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a:t>
            </a:r>
            <a:r>
              <a:rPr lang="en-US" dirty="0" err="1">
                <a:solidFill>
                  <a:schemeClr val="bg1"/>
                </a:solidFill>
              </a:rPr>
              <a:t>equilization</a:t>
            </a:r>
            <a:r>
              <a:rPr lang="en-US" dirty="0">
                <a:solidFill>
                  <a:schemeClr val="bg1"/>
                </a:solidFill>
              </a:rPr>
              <a:t>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Tree>
    <p:extLst>
      <p:ext uri="{BB962C8B-B14F-4D97-AF65-F5344CB8AC3E}">
        <p14:creationId xmlns:p14="http://schemas.microsoft.com/office/powerpoint/2010/main" val="3183471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
        <p:nvSpPr>
          <p:cNvPr id="4" name="TextBox 3">
            <a:extLst>
              <a:ext uri="{FF2B5EF4-FFF2-40B4-BE49-F238E27FC236}">
                <a16:creationId xmlns:a16="http://schemas.microsoft.com/office/drawing/2014/main" id="{0ADFB34D-BFDD-7E4E-AA72-6EA50D7975FD}"/>
              </a:ext>
            </a:extLst>
          </p:cNvPr>
          <p:cNvSpPr txBox="1"/>
          <p:nvPr/>
        </p:nvSpPr>
        <p:spPr>
          <a:xfrm>
            <a:off x="7781366" y="3447770"/>
            <a:ext cx="3442446" cy="1569660"/>
          </a:xfrm>
          <a:prstGeom prst="rect">
            <a:avLst/>
          </a:prstGeom>
          <a:solidFill>
            <a:schemeClr val="accent4"/>
          </a:solidFill>
          <a:ln>
            <a:solidFill>
              <a:schemeClr val="accent4"/>
            </a:solidFill>
          </a:ln>
        </p:spPr>
        <p:txBody>
          <a:bodyPr wrap="square" rtlCol="0">
            <a:spAutoFit/>
          </a:bodyPr>
          <a:lstStyle/>
          <a:p>
            <a:r>
              <a:rPr lang="en-US" sz="2400" dirty="0"/>
              <a:t>This clip limit was determined empirically by looking at the image and the histogram iteratively.</a:t>
            </a:r>
          </a:p>
        </p:txBody>
      </p:sp>
      <p:cxnSp>
        <p:nvCxnSpPr>
          <p:cNvPr id="6" name="Straight Arrow Connector 5">
            <a:extLst>
              <a:ext uri="{FF2B5EF4-FFF2-40B4-BE49-F238E27FC236}">
                <a16:creationId xmlns:a16="http://schemas.microsoft.com/office/drawing/2014/main" id="{32CC8F9D-FA9A-2845-BE75-85C777860C87}"/>
              </a:ext>
            </a:extLst>
          </p:cNvPr>
          <p:cNvCxnSpPr>
            <a:cxnSpLocks/>
          </p:cNvCxnSpPr>
          <p:nvPr/>
        </p:nvCxnSpPr>
        <p:spPr>
          <a:xfrm flipH="1" flipV="1">
            <a:off x="9448800" y="2814918"/>
            <a:ext cx="386384" cy="7159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54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We are going to use some of the tools we learned about yesterday to write a simple algorithm to segment cells and track their positions.</a:t>
            </a:r>
          </a:p>
          <a:p>
            <a:r>
              <a:rPr lang="en-US" dirty="0"/>
              <a:t>I’ve tried to leave the code as close to the process in which I figured out the best way to segment the images so that you can get a better idea of what the process looks like.</a:t>
            </a:r>
          </a:p>
          <a:p>
            <a:r>
              <a:rPr lang="en-US" dirty="0"/>
              <a:t>After today you should know how to load in stacks of image. Separate elements within that image and retrieve properties about the individual elements.</a:t>
            </a:r>
          </a:p>
        </p:txBody>
      </p:sp>
    </p:spTree>
    <p:extLst>
      <p:ext uri="{BB962C8B-B14F-4D97-AF65-F5344CB8AC3E}">
        <p14:creationId xmlns:p14="http://schemas.microsoft.com/office/powerpoint/2010/main" val="358193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7" name="Picture 6">
            <a:extLst>
              <a:ext uri="{FF2B5EF4-FFF2-40B4-BE49-F238E27FC236}">
                <a16:creationId xmlns:a16="http://schemas.microsoft.com/office/drawing/2014/main" id="{5FBEBEE5-8D61-F341-8234-4F175B7467AF}"/>
              </a:ext>
            </a:extLst>
          </p:cNvPr>
          <p:cNvPicPr>
            <a:picLocks noChangeAspect="1"/>
          </p:cNvPicPr>
          <p:nvPr/>
        </p:nvPicPr>
        <p:blipFill>
          <a:blip r:embed="rId2"/>
          <a:stretch>
            <a:fillRect/>
          </a:stretch>
        </p:blipFill>
        <p:spPr>
          <a:xfrm>
            <a:off x="1037664" y="1822824"/>
            <a:ext cx="10116671" cy="4861480"/>
          </a:xfrm>
          <a:prstGeom prst="rect">
            <a:avLst/>
          </a:prstGeom>
        </p:spPr>
      </p:pic>
    </p:spTree>
    <p:extLst>
      <p:ext uri="{BB962C8B-B14F-4D97-AF65-F5344CB8AC3E}">
        <p14:creationId xmlns:p14="http://schemas.microsoft.com/office/powerpoint/2010/main" val="4051804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5" name="Content Placeholder 4">
            <a:extLst>
              <a:ext uri="{FF2B5EF4-FFF2-40B4-BE49-F238E27FC236}">
                <a16:creationId xmlns:a16="http://schemas.microsoft.com/office/drawing/2014/main" id="{5B36D41F-C05F-9C46-8E53-E559CC733A3D}"/>
              </a:ext>
            </a:extLst>
          </p:cNvPr>
          <p:cNvPicPr>
            <a:picLocks noGrp="1" noChangeAspect="1"/>
          </p:cNvPicPr>
          <p:nvPr>
            <p:ph idx="1"/>
          </p:nvPr>
        </p:nvPicPr>
        <p:blipFill>
          <a:blip r:embed="rId2"/>
          <a:stretch>
            <a:fillRect/>
          </a:stretch>
        </p:blipFill>
        <p:spPr>
          <a:xfrm>
            <a:off x="838200" y="3098705"/>
            <a:ext cx="10515600" cy="1805178"/>
          </a:xfrm>
        </p:spPr>
      </p:pic>
    </p:spTree>
    <p:extLst>
      <p:ext uri="{BB962C8B-B14F-4D97-AF65-F5344CB8AC3E}">
        <p14:creationId xmlns:p14="http://schemas.microsoft.com/office/powerpoint/2010/main" val="3835195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Tree>
    <p:extLst>
      <p:ext uri="{BB962C8B-B14F-4D97-AF65-F5344CB8AC3E}">
        <p14:creationId xmlns:p14="http://schemas.microsoft.com/office/powerpoint/2010/main" val="3062058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
        <p:nvSpPr>
          <p:cNvPr id="4" name="TextBox 3">
            <a:extLst>
              <a:ext uri="{FF2B5EF4-FFF2-40B4-BE49-F238E27FC236}">
                <a16:creationId xmlns:a16="http://schemas.microsoft.com/office/drawing/2014/main" id="{C17CD5B3-48EE-414E-A8EE-BC360A7EB5BA}"/>
              </a:ext>
            </a:extLst>
          </p:cNvPr>
          <p:cNvSpPr txBox="1"/>
          <p:nvPr/>
        </p:nvSpPr>
        <p:spPr>
          <a:xfrm>
            <a:off x="7781366" y="2816618"/>
            <a:ext cx="3442446" cy="2677656"/>
          </a:xfrm>
          <a:prstGeom prst="rect">
            <a:avLst/>
          </a:prstGeom>
          <a:solidFill>
            <a:schemeClr val="accent4"/>
          </a:solidFill>
          <a:ln>
            <a:solidFill>
              <a:schemeClr val="accent4"/>
            </a:solidFill>
          </a:ln>
        </p:spPr>
        <p:txBody>
          <a:bodyPr wrap="square" rtlCol="0">
            <a:spAutoFit/>
          </a:bodyPr>
          <a:lstStyle/>
          <a:p>
            <a:r>
              <a:rPr lang="en-US" sz="2400" dirty="0"/>
              <a:t>We’ve managed to spread out the values a little bit more but not too much. Since there is no obvious difference between background and cell we need another strategy.</a:t>
            </a:r>
          </a:p>
        </p:txBody>
      </p:sp>
      <p:cxnSp>
        <p:nvCxnSpPr>
          <p:cNvPr id="5" name="Straight Arrow Connector 4">
            <a:extLst>
              <a:ext uri="{FF2B5EF4-FFF2-40B4-BE49-F238E27FC236}">
                <a16:creationId xmlns:a16="http://schemas.microsoft.com/office/drawing/2014/main" id="{9EAE89E2-C3E6-C642-95D7-869035507A7E}"/>
              </a:ext>
            </a:extLst>
          </p:cNvPr>
          <p:cNvCxnSpPr>
            <a:cxnSpLocks/>
          </p:cNvCxnSpPr>
          <p:nvPr/>
        </p:nvCxnSpPr>
        <p:spPr>
          <a:xfrm flipH="1">
            <a:off x="6700838" y="4155446"/>
            <a:ext cx="1228726" cy="2308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898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Tree>
    <p:extLst>
      <p:ext uri="{BB962C8B-B14F-4D97-AF65-F5344CB8AC3E}">
        <p14:creationId xmlns:p14="http://schemas.microsoft.com/office/powerpoint/2010/main" val="31970972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
        <p:nvSpPr>
          <p:cNvPr id="4" name="TextBox 3">
            <a:extLst>
              <a:ext uri="{FF2B5EF4-FFF2-40B4-BE49-F238E27FC236}">
                <a16:creationId xmlns:a16="http://schemas.microsoft.com/office/drawing/2014/main" id="{38367980-F9B3-3042-80E9-5982DD6B99AD}"/>
              </a:ext>
            </a:extLst>
          </p:cNvPr>
          <p:cNvSpPr txBox="1"/>
          <p:nvPr/>
        </p:nvSpPr>
        <p:spPr>
          <a:xfrm>
            <a:off x="7752791" y="2516581"/>
            <a:ext cx="3442446" cy="1569660"/>
          </a:xfrm>
          <a:prstGeom prst="rect">
            <a:avLst/>
          </a:prstGeom>
          <a:solidFill>
            <a:schemeClr val="accent4"/>
          </a:solidFill>
          <a:ln>
            <a:solidFill>
              <a:schemeClr val="accent4"/>
            </a:solidFill>
          </a:ln>
        </p:spPr>
        <p:txBody>
          <a:bodyPr wrap="square" rtlCol="0">
            <a:spAutoFit/>
          </a:bodyPr>
          <a:lstStyle/>
          <a:p>
            <a:r>
              <a:rPr lang="en-US" sz="2400" dirty="0"/>
              <a:t>It is unclear what effect the histogram </a:t>
            </a:r>
            <a:r>
              <a:rPr lang="en-US" sz="2400" dirty="0" err="1"/>
              <a:t>eq</a:t>
            </a:r>
            <a:r>
              <a:rPr lang="en-US" sz="2400" dirty="0"/>
              <a:t> has had so we will check the filtering on both images.</a:t>
            </a:r>
          </a:p>
        </p:txBody>
      </p:sp>
      <p:cxnSp>
        <p:nvCxnSpPr>
          <p:cNvPr id="6" name="Straight Arrow Connector 5">
            <a:extLst>
              <a:ext uri="{FF2B5EF4-FFF2-40B4-BE49-F238E27FC236}">
                <a16:creationId xmlns:a16="http://schemas.microsoft.com/office/drawing/2014/main" id="{34121E96-6655-1C4C-B8DA-E9AFBD35A875}"/>
              </a:ext>
            </a:extLst>
          </p:cNvPr>
          <p:cNvCxnSpPr>
            <a:cxnSpLocks/>
          </p:cNvCxnSpPr>
          <p:nvPr/>
        </p:nvCxnSpPr>
        <p:spPr>
          <a:xfrm flipH="1" flipV="1">
            <a:off x="6400801" y="2814639"/>
            <a:ext cx="1351990" cy="47148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574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Tree>
    <p:extLst>
      <p:ext uri="{BB962C8B-B14F-4D97-AF65-F5344CB8AC3E}">
        <p14:creationId xmlns:p14="http://schemas.microsoft.com/office/powerpoint/2010/main" val="3256457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
        <p:nvSpPr>
          <p:cNvPr id="4" name="TextBox 3">
            <a:extLst>
              <a:ext uri="{FF2B5EF4-FFF2-40B4-BE49-F238E27FC236}">
                <a16:creationId xmlns:a16="http://schemas.microsoft.com/office/drawing/2014/main" id="{7400838B-24A8-2A43-BCA9-55C019C11015}"/>
              </a:ext>
            </a:extLst>
          </p:cNvPr>
          <p:cNvSpPr txBox="1"/>
          <p:nvPr/>
        </p:nvSpPr>
        <p:spPr>
          <a:xfrm>
            <a:off x="4695266" y="4337767"/>
            <a:ext cx="3442446" cy="1200329"/>
          </a:xfrm>
          <a:prstGeom prst="rect">
            <a:avLst/>
          </a:prstGeom>
          <a:solidFill>
            <a:schemeClr val="accent4"/>
          </a:solidFill>
          <a:ln>
            <a:solidFill>
              <a:schemeClr val="accent4"/>
            </a:solidFill>
          </a:ln>
        </p:spPr>
        <p:txBody>
          <a:bodyPr wrap="square" rtlCol="0">
            <a:spAutoFit/>
          </a:bodyPr>
          <a:lstStyle/>
          <a:p>
            <a:r>
              <a:rPr lang="en-US" sz="2400" dirty="0"/>
              <a:t>Not so much difference  so maybe not useful for this particular dataset.</a:t>
            </a:r>
          </a:p>
        </p:txBody>
      </p:sp>
    </p:spTree>
    <p:extLst>
      <p:ext uri="{BB962C8B-B14F-4D97-AF65-F5344CB8AC3E}">
        <p14:creationId xmlns:p14="http://schemas.microsoft.com/office/powerpoint/2010/main" val="3425946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Tree>
    <p:extLst>
      <p:ext uri="{BB962C8B-B14F-4D97-AF65-F5344CB8AC3E}">
        <p14:creationId xmlns:p14="http://schemas.microsoft.com/office/powerpoint/2010/main" val="3017571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
        <p:nvSpPr>
          <p:cNvPr id="4" name="TextBox 3">
            <a:extLst>
              <a:ext uri="{FF2B5EF4-FFF2-40B4-BE49-F238E27FC236}">
                <a16:creationId xmlns:a16="http://schemas.microsoft.com/office/drawing/2014/main" id="{6FC63628-6E8F-DE4E-8BAD-7FAF46BE7DE5}"/>
              </a:ext>
            </a:extLst>
          </p:cNvPr>
          <p:cNvSpPr txBox="1"/>
          <p:nvPr/>
        </p:nvSpPr>
        <p:spPr>
          <a:xfrm>
            <a:off x="838200" y="3473638"/>
            <a:ext cx="2895601" cy="2308324"/>
          </a:xfrm>
          <a:prstGeom prst="rect">
            <a:avLst/>
          </a:prstGeom>
          <a:solidFill>
            <a:schemeClr val="accent4"/>
          </a:solidFill>
          <a:ln>
            <a:solidFill>
              <a:schemeClr val="accent4"/>
            </a:solidFill>
          </a:ln>
        </p:spPr>
        <p:txBody>
          <a:bodyPr wrap="square" rtlCol="0">
            <a:spAutoFit/>
          </a:bodyPr>
          <a:lstStyle/>
          <a:p>
            <a:r>
              <a:rPr lang="en-US" sz="2400" dirty="0"/>
              <a:t>Again these values were determined empirically by modifying slightly and looking at the result.</a:t>
            </a:r>
          </a:p>
        </p:txBody>
      </p:sp>
    </p:spTree>
    <p:extLst>
      <p:ext uri="{BB962C8B-B14F-4D97-AF65-F5344CB8AC3E}">
        <p14:creationId xmlns:p14="http://schemas.microsoft.com/office/powerpoint/2010/main" val="3880658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pic>
        <p:nvPicPr>
          <p:cNvPr id="7" name="Content Placeholder 6">
            <a:extLst>
              <a:ext uri="{FF2B5EF4-FFF2-40B4-BE49-F238E27FC236}">
                <a16:creationId xmlns:a16="http://schemas.microsoft.com/office/drawing/2014/main" id="{4B0773F4-4246-1F4D-A99E-CE0180CB0FEA}"/>
              </a:ext>
            </a:extLst>
          </p:cNvPr>
          <p:cNvPicPr>
            <a:picLocks noGrp="1" noChangeAspect="1"/>
          </p:cNvPicPr>
          <p:nvPr>
            <p:ph idx="1"/>
          </p:nvPr>
        </p:nvPicPr>
        <p:blipFill>
          <a:blip r:embed="rId2"/>
          <a:stretch>
            <a:fillRect/>
          </a:stretch>
        </p:blipFill>
        <p:spPr>
          <a:xfrm>
            <a:off x="3696782" y="1825625"/>
            <a:ext cx="5504368" cy="4991494"/>
          </a:xfrm>
        </p:spPr>
      </p:pic>
    </p:spTree>
    <p:extLst>
      <p:ext uri="{BB962C8B-B14F-4D97-AF65-F5344CB8AC3E}">
        <p14:creationId xmlns:p14="http://schemas.microsoft.com/office/powerpoint/2010/main" val="2527173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5" name="Content Placeholder 4">
            <a:extLst>
              <a:ext uri="{FF2B5EF4-FFF2-40B4-BE49-F238E27FC236}">
                <a16:creationId xmlns:a16="http://schemas.microsoft.com/office/drawing/2014/main" id="{3ED95C4A-AE33-3745-B466-38BAAD4D9875}"/>
              </a:ext>
            </a:extLst>
          </p:cNvPr>
          <p:cNvPicPr>
            <a:picLocks noGrp="1" noChangeAspect="1"/>
          </p:cNvPicPr>
          <p:nvPr>
            <p:ph idx="1"/>
          </p:nvPr>
        </p:nvPicPr>
        <p:blipFill>
          <a:blip r:embed="rId2"/>
          <a:stretch>
            <a:fillRect/>
          </a:stretch>
        </p:blipFill>
        <p:spPr>
          <a:xfrm>
            <a:off x="2750752" y="1825625"/>
            <a:ext cx="6690496" cy="4351338"/>
          </a:xfrm>
        </p:spPr>
      </p:pic>
    </p:spTree>
    <p:extLst>
      <p:ext uri="{BB962C8B-B14F-4D97-AF65-F5344CB8AC3E}">
        <p14:creationId xmlns:p14="http://schemas.microsoft.com/office/powerpoint/2010/main" val="3847951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Tree>
    <p:extLst>
      <p:ext uri="{BB962C8B-B14F-4D97-AF65-F5344CB8AC3E}">
        <p14:creationId xmlns:p14="http://schemas.microsoft.com/office/powerpoint/2010/main" val="2715094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
        <p:nvSpPr>
          <p:cNvPr id="4" name="TextBox 3">
            <a:extLst>
              <a:ext uri="{FF2B5EF4-FFF2-40B4-BE49-F238E27FC236}">
                <a16:creationId xmlns:a16="http://schemas.microsoft.com/office/drawing/2014/main" id="{AAF51D7D-4B8C-3F48-99CB-9BB95517EEBB}"/>
              </a:ext>
            </a:extLst>
          </p:cNvPr>
          <p:cNvSpPr txBox="1"/>
          <p:nvPr/>
        </p:nvSpPr>
        <p:spPr>
          <a:xfrm>
            <a:off x="1023937" y="5256587"/>
            <a:ext cx="10515600" cy="830997"/>
          </a:xfrm>
          <a:prstGeom prst="rect">
            <a:avLst/>
          </a:prstGeom>
          <a:solidFill>
            <a:schemeClr val="accent4"/>
          </a:solidFill>
          <a:ln>
            <a:solidFill>
              <a:schemeClr val="accent4"/>
            </a:solidFill>
          </a:ln>
        </p:spPr>
        <p:txBody>
          <a:bodyPr wrap="square" rtlCol="0">
            <a:spAutoFit/>
          </a:bodyPr>
          <a:lstStyle/>
          <a:p>
            <a:pPr algn="ctr"/>
            <a:r>
              <a:rPr lang="en-US" sz="2400" dirty="0"/>
              <a:t>This result is not bad. It is still a little patchy but we can clean that up using morphological closing.</a:t>
            </a:r>
          </a:p>
        </p:txBody>
      </p:sp>
    </p:spTree>
    <p:extLst>
      <p:ext uri="{BB962C8B-B14F-4D97-AF65-F5344CB8AC3E}">
        <p14:creationId xmlns:p14="http://schemas.microsoft.com/office/powerpoint/2010/main" val="259696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Tree>
    <p:extLst>
      <p:ext uri="{BB962C8B-B14F-4D97-AF65-F5344CB8AC3E}">
        <p14:creationId xmlns:p14="http://schemas.microsoft.com/office/powerpoint/2010/main" val="1554710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We can use the number of labels to get an estimate of the number of cells in the image.</a:t>
            </a:r>
          </a:p>
        </p:txBody>
      </p:sp>
    </p:spTree>
    <p:extLst>
      <p:ext uri="{BB962C8B-B14F-4D97-AF65-F5344CB8AC3E}">
        <p14:creationId xmlns:p14="http://schemas.microsoft.com/office/powerpoint/2010/main" val="3828128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As before we can play around with the parameters a bit to get the best possible binary mask.</a:t>
            </a:r>
          </a:p>
        </p:txBody>
      </p:sp>
    </p:spTree>
    <p:extLst>
      <p:ext uri="{BB962C8B-B14F-4D97-AF65-F5344CB8AC3E}">
        <p14:creationId xmlns:p14="http://schemas.microsoft.com/office/powerpoint/2010/main" val="2659910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7" name="Content Placeholder 6">
            <a:extLst>
              <a:ext uri="{FF2B5EF4-FFF2-40B4-BE49-F238E27FC236}">
                <a16:creationId xmlns:a16="http://schemas.microsoft.com/office/drawing/2014/main" id="{84D49C0A-E7EA-8B46-A29C-0776F8330D88}"/>
              </a:ext>
            </a:extLst>
          </p:cNvPr>
          <p:cNvPicPr>
            <a:picLocks noGrp="1" noChangeAspect="1"/>
          </p:cNvPicPr>
          <p:nvPr>
            <p:ph idx="1"/>
          </p:nvPr>
        </p:nvPicPr>
        <p:blipFill>
          <a:blip r:embed="rId2"/>
          <a:stretch>
            <a:fillRect/>
          </a:stretch>
        </p:blipFill>
        <p:spPr>
          <a:xfrm>
            <a:off x="1733550" y="1861344"/>
            <a:ext cx="8724900" cy="4279900"/>
          </a:xfrm>
        </p:spPr>
      </p:pic>
    </p:spTree>
    <p:extLst>
      <p:ext uri="{BB962C8B-B14F-4D97-AF65-F5344CB8AC3E}">
        <p14:creationId xmlns:p14="http://schemas.microsoft.com/office/powerpoint/2010/main" val="245568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Tree>
    <p:extLst>
      <p:ext uri="{BB962C8B-B14F-4D97-AF65-F5344CB8AC3E}">
        <p14:creationId xmlns:p14="http://schemas.microsoft.com/office/powerpoint/2010/main" val="666871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
        <p:nvSpPr>
          <p:cNvPr id="4" name="TextBox 3">
            <a:extLst>
              <a:ext uri="{FF2B5EF4-FFF2-40B4-BE49-F238E27FC236}">
                <a16:creationId xmlns:a16="http://schemas.microsoft.com/office/drawing/2014/main" id="{EB97B8E1-4CF6-D74D-8C0D-9E94F83CBCF7}"/>
              </a:ext>
            </a:extLst>
          </p:cNvPr>
          <p:cNvSpPr txBox="1"/>
          <p:nvPr/>
        </p:nvSpPr>
        <p:spPr>
          <a:xfrm>
            <a:off x="1581150" y="3170297"/>
            <a:ext cx="4676775" cy="2308324"/>
          </a:xfrm>
          <a:prstGeom prst="rect">
            <a:avLst/>
          </a:prstGeom>
          <a:solidFill>
            <a:schemeClr val="accent4"/>
          </a:solidFill>
          <a:ln>
            <a:solidFill>
              <a:schemeClr val="accent4"/>
            </a:solidFill>
          </a:ln>
        </p:spPr>
        <p:txBody>
          <a:bodyPr wrap="square" rtlCol="0">
            <a:spAutoFit/>
          </a:bodyPr>
          <a:lstStyle/>
          <a:p>
            <a:r>
              <a:rPr lang="en-US" sz="2400" dirty="0"/>
              <a:t>Not bad at all we got most of the cells. However notice that some of the cells that are touching haven’t been separated. Perhaps a second round of segmentation can clear this up?</a:t>
            </a:r>
          </a:p>
        </p:txBody>
      </p:sp>
    </p:spTree>
    <p:extLst>
      <p:ext uri="{BB962C8B-B14F-4D97-AF65-F5344CB8AC3E}">
        <p14:creationId xmlns:p14="http://schemas.microsoft.com/office/powerpoint/2010/main" val="22644548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Distance transform is an operator applied to binary images that returns a map where intensity represents the distance of a pixel to the nearest boundary.</a:t>
            </a:r>
          </a:p>
          <a:p>
            <a:r>
              <a:rPr lang="en-US" dirty="0"/>
              <a:t>We can use this map to provide markers for the watershed algorithm as to use as starting points.</a:t>
            </a:r>
          </a:p>
          <a:p>
            <a:r>
              <a:rPr lang="en-US" dirty="0"/>
              <a:t>For two objects that are touching, there will be a minima in the distance transform at their midpoint.</a:t>
            </a:r>
          </a:p>
          <a:p>
            <a:r>
              <a:rPr lang="en-US" dirty="0"/>
              <a:t>This is a useful way of separating them.</a:t>
            </a:r>
          </a:p>
        </p:txBody>
      </p:sp>
    </p:spTree>
    <p:extLst>
      <p:ext uri="{BB962C8B-B14F-4D97-AF65-F5344CB8AC3E}">
        <p14:creationId xmlns:p14="http://schemas.microsoft.com/office/powerpoint/2010/main" val="108830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8F20-0BD2-274B-B79D-8AE4E8FF3720}"/>
              </a:ext>
            </a:extLst>
          </p:cNvPr>
          <p:cNvSpPr>
            <a:spLocks noGrp="1"/>
          </p:cNvSpPr>
          <p:nvPr>
            <p:ph type="title"/>
          </p:nvPr>
        </p:nvSpPr>
        <p:spPr>
          <a:solidFill>
            <a:schemeClr val="accent1"/>
          </a:solidFill>
        </p:spPr>
        <p:txBody>
          <a:bodyPr/>
          <a:lstStyle/>
          <a:p>
            <a:pPr algn="ctr"/>
            <a:r>
              <a:rPr lang="en-US" dirty="0">
                <a:solidFill>
                  <a:schemeClr val="bg1"/>
                </a:solidFill>
              </a:rPr>
              <a:t>Let’s get started by opening up a new notebook</a:t>
            </a:r>
          </a:p>
        </p:txBody>
      </p:sp>
      <p:pic>
        <p:nvPicPr>
          <p:cNvPr id="7" name="Content Placeholder 6">
            <a:extLst>
              <a:ext uri="{FF2B5EF4-FFF2-40B4-BE49-F238E27FC236}">
                <a16:creationId xmlns:a16="http://schemas.microsoft.com/office/drawing/2014/main" id="{DA28C6CC-5237-2C4A-9249-9B48B359E82C}"/>
              </a:ext>
            </a:extLst>
          </p:cNvPr>
          <p:cNvPicPr>
            <a:picLocks noGrp="1" noChangeAspect="1"/>
          </p:cNvPicPr>
          <p:nvPr>
            <p:ph idx="1"/>
          </p:nvPr>
        </p:nvPicPr>
        <p:blipFill>
          <a:blip r:embed="rId2"/>
          <a:stretch>
            <a:fillRect/>
          </a:stretch>
        </p:blipFill>
        <p:spPr>
          <a:xfrm>
            <a:off x="838200" y="2136485"/>
            <a:ext cx="10515600" cy="3729618"/>
          </a:xfrm>
        </p:spPr>
      </p:pic>
    </p:spTree>
    <p:extLst>
      <p:ext uri="{BB962C8B-B14F-4D97-AF65-F5344CB8AC3E}">
        <p14:creationId xmlns:p14="http://schemas.microsoft.com/office/powerpoint/2010/main" val="24639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Tree>
    <p:extLst>
      <p:ext uri="{BB962C8B-B14F-4D97-AF65-F5344CB8AC3E}">
        <p14:creationId xmlns:p14="http://schemas.microsoft.com/office/powerpoint/2010/main" val="3552659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
        <p:nvSpPr>
          <p:cNvPr id="4" name="TextBox 3">
            <a:extLst>
              <a:ext uri="{FF2B5EF4-FFF2-40B4-BE49-F238E27FC236}">
                <a16:creationId xmlns:a16="http://schemas.microsoft.com/office/drawing/2014/main" id="{2196B852-B464-B245-AC40-7897CF35E69D}"/>
              </a:ext>
            </a:extLst>
          </p:cNvPr>
          <p:cNvSpPr txBox="1"/>
          <p:nvPr/>
        </p:nvSpPr>
        <p:spPr>
          <a:xfrm>
            <a:off x="2600325" y="4643119"/>
            <a:ext cx="7800975" cy="1938992"/>
          </a:xfrm>
          <a:prstGeom prst="rect">
            <a:avLst/>
          </a:prstGeom>
          <a:solidFill>
            <a:schemeClr val="accent4"/>
          </a:solidFill>
          <a:ln>
            <a:solidFill>
              <a:schemeClr val="accent4"/>
            </a:solidFill>
          </a:ln>
        </p:spPr>
        <p:txBody>
          <a:bodyPr wrap="square" rtlCol="0">
            <a:spAutoFit/>
          </a:bodyPr>
          <a:lstStyle/>
          <a:p>
            <a:r>
              <a:rPr lang="en-US" sz="2400" dirty="0" err="1"/>
              <a:t>Peak_local_max</a:t>
            </a:r>
            <a:r>
              <a:rPr lang="en-US" sz="2400" dirty="0"/>
              <a:t> returns a matrix the same size as the input image which contains the local highest intensity of a particular region. Footprint controls how big the search region is. Labels is used to define foreground and background.</a:t>
            </a:r>
          </a:p>
        </p:txBody>
      </p:sp>
    </p:spTree>
    <p:extLst>
      <p:ext uri="{BB962C8B-B14F-4D97-AF65-F5344CB8AC3E}">
        <p14:creationId xmlns:p14="http://schemas.microsoft.com/office/powerpoint/2010/main" val="2924004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8" name="Content Placeholder 7">
            <a:extLst>
              <a:ext uri="{FF2B5EF4-FFF2-40B4-BE49-F238E27FC236}">
                <a16:creationId xmlns:a16="http://schemas.microsoft.com/office/drawing/2014/main" id="{FAA9A1E7-13A7-F348-841C-E1319DBF47B4}"/>
              </a:ext>
            </a:extLst>
          </p:cNvPr>
          <p:cNvPicPr>
            <a:picLocks noGrp="1" noChangeAspect="1"/>
          </p:cNvPicPr>
          <p:nvPr>
            <p:ph idx="1"/>
          </p:nvPr>
        </p:nvPicPr>
        <p:blipFill>
          <a:blip r:embed="rId2"/>
          <a:stretch>
            <a:fillRect/>
          </a:stretch>
        </p:blipFill>
        <p:spPr>
          <a:xfrm>
            <a:off x="838200" y="1954212"/>
            <a:ext cx="7057657" cy="4351338"/>
          </a:xfrm>
        </p:spPr>
      </p:pic>
      <p:sp>
        <p:nvSpPr>
          <p:cNvPr id="9" name="TextBox 8">
            <a:extLst>
              <a:ext uri="{FF2B5EF4-FFF2-40B4-BE49-F238E27FC236}">
                <a16:creationId xmlns:a16="http://schemas.microsoft.com/office/drawing/2014/main" id="{434BB755-84EB-F243-8DDE-3C85D582693B}"/>
              </a:ext>
            </a:extLst>
          </p:cNvPr>
          <p:cNvSpPr txBox="1"/>
          <p:nvPr/>
        </p:nvSpPr>
        <p:spPr>
          <a:xfrm>
            <a:off x="8001000" y="1954212"/>
            <a:ext cx="2814637" cy="2677656"/>
          </a:xfrm>
          <a:prstGeom prst="rect">
            <a:avLst/>
          </a:prstGeom>
          <a:solidFill>
            <a:schemeClr val="accent4"/>
          </a:solidFill>
          <a:ln>
            <a:solidFill>
              <a:schemeClr val="accent4"/>
            </a:solidFill>
          </a:ln>
        </p:spPr>
        <p:txBody>
          <a:bodyPr wrap="square" rtlCol="0">
            <a:spAutoFit/>
          </a:bodyPr>
          <a:lstStyle/>
          <a:p>
            <a:r>
              <a:rPr lang="en-US" sz="2400" dirty="0"/>
              <a:t>The maximum value of the labels tells us how many items were segmented. We can use this to see if extra cells were separated.</a:t>
            </a:r>
          </a:p>
        </p:txBody>
      </p:sp>
    </p:spTree>
    <p:extLst>
      <p:ext uri="{BB962C8B-B14F-4D97-AF65-F5344CB8AC3E}">
        <p14:creationId xmlns:p14="http://schemas.microsoft.com/office/powerpoint/2010/main" val="3817969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Tree>
    <p:extLst>
      <p:ext uri="{BB962C8B-B14F-4D97-AF65-F5344CB8AC3E}">
        <p14:creationId xmlns:p14="http://schemas.microsoft.com/office/powerpoint/2010/main" val="158732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
        <p:nvSpPr>
          <p:cNvPr id="4" name="TextBox 3">
            <a:extLst>
              <a:ext uri="{FF2B5EF4-FFF2-40B4-BE49-F238E27FC236}">
                <a16:creationId xmlns:a16="http://schemas.microsoft.com/office/drawing/2014/main" id="{524CBAE3-20A8-C742-B400-3A5332517A2B}"/>
              </a:ext>
            </a:extLst>
          </p:cNvPr>
          <p:cNvSpPr txBox="1"/>
          <p:nvPr/>
        </p:nvSpPr>
        <p:spPr>
          <a:xfrm>
            <a:off x="2366962" y="5653087"/>
            <a:ext cx="7800975" cy="830997"/>
          </a:xfrm>
          <a:prstGeom prst="rect">
            <a:avLst/>
          </a:prstGeom>
          <a:solidFill>
            <a:schemeClr val="accent4"/>
          </a:solidFill>
          <a:ln>
            <a:solidFill>
              <a:schemeClr val="accent4"/>
            </a:solidFill>
          </a:ln>
        </p:spPr>
        <p:txBody>
          <a:bodyPr wrap="square" rtlCol="0">
            <a:spAutoFit/>
          </a:bodyPr>
          <a:lstStyle/>
          <a:p>
            <a:r>
              <a:rPr lang="en-US" sz="2400" dirty="0"/>
              <a:t>Great! We’ve managed to separate out some of the touching cells now.</a:t>
            </a:r>
          </a:p>
        </p:txBody>
      </p:sp>
    </p:spTree>
    <p:extLst>
      <p:ext uri="{BB962C8B-B14F-4D97-AF65-F5344CB8AC3E}">
        <p14:creationId xmlns:p14="http://schemas.microsoft.com/office/powerpoint/2010/main" val="3354849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Putting it all together</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 now we have a strategy for separating all the cells it is a good idea to put all of this together.</a:t>
            </a:r>
          </a:p>
          <a:p>
            <a:r>
              <a:rPr lang="en-US" dirty="0"/>
              <a:t>We can now define a function that takes in an image and returns the segmentation labels.</a:t>
            </a:r>
          </a:p>
          <a:p>
            <a:r>
              <a:rPr lang="en-US" dirty="0"/>
              <a:t>This will allow us to perform the task on multiple images later.</a:t>
            </a:r>
          </a:p>
        </p:txBody>
      </p:sp>
    </p:spTree>
    <p:extLst>
      <p:ext uri="{BB962C8B-B14F-4D97-AF65-F5344CB8AC3E}">
        <p14:creationId xmlns:p14="http://schemas.microsoft.com/office/powerpoint/2010/main" val="4159150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5" name="Content Placeholder 4">
            <a:extLst>
              <a:ext uri="{FF2B5EF4-FFF2-40B4-BE49-F238E27FC236}">
                <a16:creationId xmlns:a16="http://schemas.microsoft.com/office/drawing/2014/main" id="{8F2408DE-D793-134B-93EA-F206818E7C46}"/>
              </a:ext>
            </a:extLst>
          </p:cNvPr>
          <p:cNvPicPr>
            <a:picLocks noGrp="1" noChangeAspect="1"/>
          </p:cNvPicPr>
          <p:nvPr>
            <p:ph idx="1"/>
          </p:nvPr>
        </p:nvPicPr>
        <p:blipFill>
          <a:blip r:embed="rId2"/>
          <a:stretch>
            <a:fillRect/>
          </a:stretch>
        </p:blipFill>
        <p:spPr>
          <a:xfrm>
            <a:off x="838200" y="2183273"/>
            <a:ext cx="10515600" cy="3636042"/>
          </a:xfrm>
        </p:spPr>
      </p:pic>
    </p:spTree>
    <p:extLst>
      <p:ext uri="{BB962C8B-B14F-4D97-AF65-F5344CB8AC3E}">
        <p14:creationId xmlns:p14="http://schemas.microsoft.com/office/powerpoint/2010/main" val="39013171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7" name="Content Placeholder 6">
            <a:extLst>
              <a:ext uri="{FF2B5EF4-FFF2-40B4-BE49-F238E27FC236}">
                <a16:creationId xmlns:a16="http://schemas.microsoft.com/office/drawing/2014/main" id="{52E6D094-62A2-5D41-8216-3BD9087B2598}"/>
              </a:ext>
            </a:extLst>
          </p:cNvPr>
          <p:cNvPicPr>
            <a:picLocks noGrp="1" noChangeAspect="1"/>
          </p:cNvPicPr>
          <p:nvPr>
            <p:ph idx="1"/>
          </p:nvPr>
        </p:nvPicPr>
        <p:blipFill>
          <a:blip r:embed="rId2"/>
          <a:stretch>
            <a:fillRect/>
          </a:stretch>
        </p:blipFill>
        <p:spPr>
          <a:xfrm>
            <a:off x="838200" y="2920202"/>
            <a:ext cx="10515600" cy="2162184"/>
          </a:xfrm>
        </p:spPr>
      </p:pic>
    </p:spTree>
    <p:extLst>
      <p:ext uri="{BB962C8B-B14F-4D97-AF65-F5344CB8AC3E}">
        <p14:creationId xmlns:p14="http://schemas.microsoft.com/office/powerpoint/2010/main" val="40255224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11" name="Content Placeholder 10">
            <a:extLst>
              <a:ext uri="{FF2B5EF4-FFF2-40B4-BE49-F238E27FC236}">
                <a16:creationId xmlns:a16="http://schemas.microsoft.com/office/drawing/2014/main" id="{F0D9003E-0FA6-2344-846B-D66506FF0D1B}"/>
              </a:ext>
            </a:extLst>
          </p:cNvPr>
          <p:cNvPicPr>
            <a:picLocks noGrp="1" noChangeAspect="1"/>
          </p:cNvPicPr>
          <p:nvPr>
            <p:ph idx="1"/>
          </p:nvPr>
        </p:nvPicPr>
        <p:blipFill>
          <a:blip r:embed="rId2"/>
          <a:stretch>
            <a:fillRect/>
          </a:stretch>
        </p:blipFill>
        <p:spPr>
          <a:xfrm>
            <a:off x="838200" y="2465307"/>
            <a:ext cx="10515600" cy="3071973"/>
          </a:xfrm>
        </p:spPr>
      </p:pic>
    </p:spTree>
    <p:extLst>
      <p:ext uri="{BB962C8B-B14F-4D97-AF65-F5344CB8AC3E}">
        <p14:creationId xmlns:p14="http://schemas.microsoft.com/office/powerpoint/2010/main" val="12154129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pic>
        <p:nvPicPr>
          <p:cNvPr id="5" name="Content Placeholder 4">
            <a:extLst>
              <a:ext uri="{FF2B5EF4-FFF2-40B4-BE49-F238E27FC236}">
                <a16:creationId xmlns:a16="http://schemas.microsoft.com/office/drawing/2014/main" id="{7459B32A-22BF-8448-A463-7885A87311C1}"/>
              </a:ext>
            </a:extLst>
          </p:cNvPr>
          <p:cNvPicPr>
            <a:picLocks noGrp="1" noChangeAspect="1"/>
          </p:cNvPicPr>
          <p:nvPr>
            <p:ph idx="1"/>
          </p:nvPr>
        </p:nvPicPr>
        <p:blipFill>
          <a:blip r:embed="rId2"/>
          <a:stretch>
            <a:fillRect/>
          </a:stretch>
        </p:blipFill>
        <p:spPr>
          <a:xfrm>
            <a:off x="838200" y="2454111"/>
            <a:ext cx="10515600" cy="3094366"/>
          </a:xfrm>
        </p:spPr>
      </p:pic>
    </p:spTree>
    <p:extLst>
      <p:ext uri="{BB962C8B-B14F-4D97-AF65-F5344CB8AC3E}">
        <p14:creationId xmlns:p14="http://schemas.microsoft.com/office/powerpoint/2010/main" val="201728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Tree>
    <p:extLst>
      <p:ext uri="{BB962C8B-B14F-4D97-AF65-F5344CB8AC3E}">
        <p14:creationId xmlns:p14="http://schemas.microsoft.com/office/powerpoint/2010/main" val="1249716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sp>
        <p:nvSpPr>
          <p:cNvPr id="4" name="TextBox 3">
            <a:extLst>
              <a:ext uri="{FF2B5EF4-FFF2-40B4-BE49-F238E27FC236}">
                <a16:creationId xmlns:a16="http://schemas.microsoft.com/office/drawing/2014/main" id="{D271BF6A-C305-6647-AEEE-E6AE258F9532}"/>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Hopefully the output number of cells is the same.</a:t>
            </a:r>
          </a:p>
        </p:txBody>
      </p:sp>
      <p:pic>
        <p:nvPicPr>
          <p:cNvPr id="8" name="Content Placeholder 7">
            <a:extLst>
              <a:ext uri="{FF2B5EF4-FFF2-40B4-BE49-F238E27FC236}">
                <a16:creationId xmlns:a16="http://schemas.microsoft.com/office/drawing/2014/main" id="{0C5393F3-2483-DB4A-ABE2-DB0DFEB59751}"/>
              </a:ext>
            </a:extLst>
          </p:cNvPr>
          <p:cNvPicPr>
            <a:picLocks noGrp="1" noChangeAspect="1"/>
          </p:cNvPicPr>
          <p:nvPr>
            <p:ph idx="1"/>
          </p:nvPr>
        </p:nvPicPr>
        <p:blipFill>
          <a:blip r:embed="rId2"/>
          <a:stretch>
            <a:fillRect/>
          </a:stretch>
        </p:blipFill>
        <p:spPr>
          <a:xfrm>
            <a:off x="838200" y="1955055"/>
            <a:ext cx="10515600" cy="3433665"/>
          </a:xfrm>
        </p:spPr>
      </p:pic>
    </p:spTree>
    <p:extLst>
      <p:ext uri="{BB962C8B-B14F-4D97-AF65-F5344CB8AC3E}">
        <p14:creationId xmlns:p14="http://schemas.microsoft.com/office/powerpoint/2010/main" val="1187402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Now that we have the segmentation working it is useful to know where the cells are in the image.</a:t>
            </a:r>
          </a:p>
          <a:p>
            <a:r>
              <a:rPr lang="en-US" dirty="0" err="1"/>
              <a:t>Skimage</a:t>
            </a:r>
            <a:r>
              <a:rPr lang="en-US" dirty="0"/>
              <a:t> has a handy function called </a:t>
            </a:r>
            <a:r>
              <a:rPr lang="en-US" dirty="0" err="1"/>
              <a:t>regioprops</a:t>
            </a:r>
            <a:r>
              <a:rPr lang="en-US" dirty="0"/>
              <a:t> that can do this and a lot more.</a:t>
            </a:r>
          </a:p>
          <a:p>
            <a:r>
              <a:rPr lang="en-US" dirty="0" err="1"/>
              <a:t>Regionprops</a:t>
            </a:r>
            <a:r>
              <a:rPr lang="en-US" dirty="0"/>
              <a:t> takes a series of labels as an input and returns an object containing lots of information about them such as size, centroid, area etc.</a:t>
            </a:r>
          </a:p>
          <a:p>
            <a:r>
              <a:rPr lang="en-US" dirty="0"/>
              <a:t>We can use the centroids of the labels to mark cell positions.</a:t>
            </a:r>
          </a:p>
        </p:txBody>
      </p:sp>
    </p:spTree>
    <p:extLst>
      <p:ext uri="{BB962C8B-B14F-4D97-AF65-F5344CB8AC3E}">
        <p14:creationId xmlns:p14="http://schemas.microsoft.com/office/powerpoint/2010/main" val="3898480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Tree>
    <p:extLst>
      <p:ext uri="{BB962C8B-B14F-4D97-AF65-F5344CB8AC3E}">
        <p14:creationId xmlns:p14="http://schemas.microsoft.com/office/powerpoint/2010/main" val="40292216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
        <p:nvSpPr>
          <p:cNvPr id="6" name="TextBox 5">
            <a:extLst>
              <a:ext uri="{FF2B5EF4-FFF2-40B4-BE49-F238E27FC236}">
                <a16:creationId xmlns:a16="http://schemas.microsoft.com/office/drawing/2014/main" id="{DCF69ECA-C0F9-EA44-A4AA-420378D52670}"/>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Using a for loop we can extract the </a:t>
            </a:r>
            <a:r>
              <a:rPr lang="en-US" sz="2400" dirty="0" err="1"/>
              <a:t>xy</a:t>
            </a:r>
            <a:r>
              <a:rPr lang="en-US" sz="2400" dirty="0"/>
              <a:t> location of all cells.</a:t>
            </a:r>
          </a:p>
        </p:txBody>
      </p:sp>
    </p:spTree>
    <p:extLst>
      <p:ext uri="{BB962C8B-B14F-4D97-AF65-F5344CB8AC3E}">
        <p14:creationId xmlns:p14="http://schemas.microsoft.com/office/powerpoint/2010/main" val="2942041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E5876BE6-EB74-AC47-B15A-FF17485B773C}"/>
              </a:ext>
            </a:extLst>
          </p:cNvPr>
          <p:cNvPicPr>
            <a:picLocks noGrp="1" noChangeAspect="1"/>
          </p:cNvPicPr>
          <p:nvPr>
            <p:ph idx="1"/>
          </p:nvPr>
        </p:nvPicPr>
        <p:blipFill>
          <a:blip r:embed="rId2"/>
          <a:stretch>
            <a:fillRect/>
          </a:stretch>
        </p:blipFill>
        <p:spPr>
          <a:xfrm>
            <a:off x="973148" y="1825625"/>
            <a:ext cx="10245703" cy="4351338"/>
          </a:xfrm>
        </p:spPr>
      </p:pic>
    </p:spTree>
    <p:extLst>
      <p:ext uri="{BB962C8B-B14F-4D97-AF65-F5344CB8AC3E}">
        <p14:creationId xmlns:p14="http://schemas.microsoft.com/office/powerpoint/2010/main" val="1067697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Print the positions out on the screen is nice but it is much more useful to store this information.</a:t>
            </a:r>
          </a:p>
          <a:p>
            <a:r>
              <a:rPr lang="en-US" dirty="0"/>
              <a:t>The easiest way to do this is to create a 2 by n (where n is the number of cells) matrix and iteratively populate it with the coordinates.</a:t>
            </a:r>
          </a:p>
        </p:txBody>
      </p:sp>
    </p:spTree>
    <p:extLst>
      <p:ext uri="{BB962C8B-B14F-4D97-AF65-F5344CB8AC3E}">
        <p14:creationId xmlns:p14="http://schemas.microsoft.com/office/powerpoint/2010/main" val="9397562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Tree>
    <p:extLst>
      <p:ext uri="{BB962C8B-B14F-4D97-AF65-F5344CB8AC3E}">
        <p14:creationId xmlns:p14="http://schemas.microsoft.com/office/powerpoint/2010/main" val="147888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
        <p:nvSpPr>
          <p:cNvPr id="5" name="TextBox 4">
            <a:extLst>
              <a:ext uri="{FF2B5EF4-FFF2-40B4-BE49-F238E27FC236}">
                <a16:creationId xmlns:a16="http://schemas.microsoft.com/office/drawing/2014/main" id="{BE20AFFC-D049-914D-9E28-370BBAB859CD}"/>
              </a:ext>
            </a:extLst>
          </p:cNvPr>
          <p:cNvSpPr txBox="1"/>
          <p:nvPr/>
        </p:nvSpPr>
        <p:spPr>
          <a:xfrm>
            <a:off x="395287" y="4190510"/>
            <a:ext cx="3505201" cy="1200329"/>
          </a:xfrm>
          <a:prstGeom prst="rect">
            <a:avLst/>
          </a:prstGeom>
          <a:solidFill>
            <a:schemeClr val="accent4"/>
          </a:solidFill>
          <a:ln>
            <a:solidFill>
              <a:schemeClr val="accent4"/>
            </a:solidFill>
          </a:ln>
        </p:spPr>
        <p:txBody>
          <a:bodyPr wrap="square" rtlCol="0">
            <a:spAutoFit/>
          </a:bodyPr>
          <a:lstStyle/>
          <a:p>
            <a:r>
              <a:rPr lang="en-US" sz="2400" dirty="0"/>
              <a:t>We use the count variable to keep track of the current index.</a:t>
            </a:r>
          </a:p>
        </p:txBody>
      </p:sp>
    </p:spTree>
    <p:extLst>
      <p:ext uri="{BB962C8B-B14F-4D97-AF65-F5344CB8AC3E}">
        <p14:creationId xmlns:p14="http://schemas.microsoft.com/office/powerpoint/2010/main" val="19452918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Tree>
    <p:extLst>
      <p:ext uri="{BB962C8B-B14F-4D97-AF65-F5344CB8AC3E}">
        <p14:creationId xmlns:p14="http://schemas.microsoft.com/office/powerpoint/2010/main" val="9129009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
        <p:nvSpPr>
          <p:cNvPr id="4" name="TextBox 3">
            <a:extLst>
              <a:ext uri="{FF2B5EF4-FFF2-40B4-BE49-F238E27FC236}">
                <a16:creationId xmlns:a16="http://schemas.microsoft.com/office/drawing/2014/main" id="{1CA3D33B-A8D4-A644-954E-A3BE87984D4A}"/>
              </a:ext>
            </a:extLst>
          </p:cNvPr>
          <p:cNvSpPr txBox="1"/>
          <p:nvPr/>
        </p:nvSpPr>
        <p:spPr>
          <a:xfrm>
            <a:off x="4343399" y="3740058"/>
            <a:ext cx="3505201" cy="1938992"/>
          </a:xfrm>
          <a:prstGeom prst="rect">
            <a:avLst/>
          </a:prstGeom>
          <a:solidFill>
            <a:schemeClr val="accent4"/>
          </a:solidFill>
          <a:ln>
            <a:solidFill>
              <a:schemeClr val="accent4"/>
            </a:solidFill>
          </a:ln>
        </p:spPr>
        <p:txBody>
          <a:bodyPr wrap="square" rtlCol="0">
            <a:spAutoFit/>
          </a:bodyPr>
          <a:lstStyle/>
          <a:p>
            <a:r>
              <a:rPr lang="en-US" sz="2400" dirty="0"/>
              <a:t>You’ll notice we change the way we are plotting ever so slightly so that we can overlay the coordinates.</a:t>
            </a:r>
          </a:p>
        </p:txBody>
      </p:sp>
    </p:spTree>
    <p:extLst>
      <p:ext uri="{BB962C8B-B14F-4D97-AF65-F5344CB8AC3E}">
        <p14:creationId xmlns:p14="http://schemas.microsoft.com/office/powerpoint/2010/main" val="5387236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
        <p:nvSpPr>
          <p:cNvPr id="4" name="TextBox 3">
            <a:extLst>
              <a:ext uri="{FF2B5EF4-FFF2-40B4-BE49-F238E27FC236}">
                <a16:creationId xmlns:a16="http://schemas.microsoft.com/office/drawing/2014/main" id="{74D40144-73EE-ED4E-86E5-C2FAF99596D2}"/>
              </a:ext>
            </a:extLst>
          </p:cNvPr>
          <p:cNvSpPr txBox="1"/>
          <p:nvPr/>
        </p:nvSpPr>
        <p:spPr>
          <a:xfrm>
            <a:off x="523406" y="5246558"/>
            <a:ext cx="3336817" cy="830997"/>
          </a:xfrm>
          <a:prstGeom prst="rect">
            <a:avLst/>
          </a:prstGeom>
          <a:solidFill>
            <a:schemeClr val="accent4"/>
          </a:solidFill>
          <a:ln>
            <a:solidFill>
              <a:schemeClr val="accent4"/>
            </a:solidFill>
          </a:ln>
        </p:spPr>
        <p:txBody>
          <a:bodyPr wrap="square" rtlCol="0">
            <a:spAutoFit/>
          </a:bodyPr>
          <a:lstStyle/>
          <a:p>
            <a:r>
              <a:rPr lang="en-US" sz="2400" dirty="0"/>
              <a:t>This one is new, we will see what it is for soon.</a:t>
            </a:r>
          </a:p>
        </p:txBody>
      </p:sp>
      <p:cxnSp>
        <p:nvCxnSpPr>
          <p:cNvPr id="6" name="Straight Arrow Connector 5">
            <a:extLst>
              <a:ext uri="{FF2B5EF4-FFF2-40B4-BE49-F238E27FC236}">
                <a16:creationId xmlns:a16="http://schemas.microsoft.com/office/drawing/2014/main" id="{E8673F4F-CE59-DC49-9622-5B601D3AAF74}"/>
              </a:ext>
            </a:extLst>
          </p:cNvPr>
          <p:cNvCxnSpPr>
            <a:cxnSpLocks/>
          </p:cNvCxnSpPr>
          <p:nvPr/>
        </p:nvCxnSpPr>
        <p:spPr>
          <a:xfrm flipV="1">
            <a:off x="3794068" y="5036695"/>
            <a:ext cx="1047755" cy="7084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88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Tree>
    <p:extLst>
      <p:ext uri="{BB962C8B-B14F-4D97-AF65-F5344CB8AC3E}">
        <p14:creationId xmlns:p14="http://schemas.microsoft.com/office/powerpoint/2010/main" val="3672920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
        <p:nvSpPr>
          <p:cNvPr id="4" name="TextBox 3">
            <a:extLst>
              <a:ext uri="{FF2B5EF4-FFF2-40B4-BE49-F238E27FC236}">
                <a16:creationId xmlns:a16="http://schemas.microsoft.com/office/drawing/2014/main" id="{6F189346-29BC-CE40-8CF8-4B8A77EE9F45}"/>
              </a:ext>
            </a:extLst>
          </p:cNvPr>
          <p:cNvSpPr txBox="1"/>
          <p:nvPr/>
        </p:nvSpPr>
        <p:spPr>
          <a:xfrm>
            <a:off x="6886575" y="2037773"/>
            <a:ext cx="4467225" cy="2677656"/>
          </a:xfrm>
          <a:prstGeom prst="rect">
            <a:avLst/>
          </a:prstGeom>
          <a:solidFill>
            <a:schemeClr val="accent4"/>
          </a:solidFill>
          <a:ln>
            <a:solidFill>
              <a:schemeClr val="accent4"/>
            </a:solidFill>
          </a:ln>
        </p:spPr>
        <p:txBody>
          <a:bodyPr wrap="square" rtlCol="0">
            <a:spAutoFit/>
          </a:bodyPr>
          <a:lstStyle/>
          <a:p>
            <a:r>
              <a:rPr lang="en-US" sz="2400" dirty="0"/>
              <a:t>Hurray, now we can see the fruits of our labor. Of course our chosen strategy is not completely perfect. This is usually how image processing goes. We may need to go back and forth several times to get the separation just right. </a:t>
            </a:r>
          </a:p>
        </p:txBody>
      </p:sp>
    </p:spTree>
    <p:extLst>
      <p:ext uri="{BB962C8B-B14F-4D97-AF65-F5344CB8AC3E}">
        <p14:creationId xmlns:p14="http://schemas.microsoft.com/office/powerpoint/2010/main" val="7578264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Okay now we have a function for segmenting and a means to view the result it is time to apply it to all images in the movie.</a:t>
            </a:r>
          </a:p>
          <a:p>
            <a:r>
              <a:rPr lang="en-US" dirty="0"/>
              <a:t>As before we can do this with for loops.</a:t>
            </a:r>
          </a:p>
          <a:p>
            <a:r>
              <a:rPr lang="en-US" dirty="0"/>
              <a:t>We are going to be saving the labelled image at each step so we can see how well we have done.</a:t>
            </a:r>
          </a:p>
        </p:txBody>
      </p:sp>
    </p:spTree>
    <p:extLst>
      <p:ext uri="{BB962C8B-B14F-4D97-AF65-F5344CB8AC3E}">
        <p14:creationId xmlns:p14="http://schemas.microsoft.com/office/powerpoint/2010/main" val="2670817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2193876" y="1825625"/>
            <a:ext cx="7804248" cy="4351338"/>
          </a:xfrm>
        </p:spPr>
      </p:pic>
    </p:spTree>
    <p:extLst>
      <p:ext uri="{BB962C8B-B14F-4D97-AF65-F5344CB8AC3E}">
        <p14:creationId xmlns:p14="http://schemas.microsoft.com/office/powerpoint/2010/main" val="103145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3549552" y="1801096"/>
            <a:ext cx="7804248" cy="4351338"/>
          </a:xfrm>
        </p:spPr>
      </p:pic>
      <p:sp>
        <p:nvSpPr>
          <p:cNvPr id="4" name="TextBox 3">
            <a:extLst>
              <a:ext uri="{FF2B5EF4-FFF2-40B4-BE49-F238E27FC236}">
                <a16:creationId xmlns:a16="http://schemas.microsoft.com/office/drawing/2014/main" id="{5204F12B-9C8C-714C-91B1-75AB8459164C}"/>
              </a:ext>
            </a:extLst>
          </p:cNvPr>
          <p:cNvSpPr txBox="1"/>
          <p:nvPr/>
        </p:nvSpPr>
        <p:spPr>
          <a:xfrm>
            <a:off x="838200" y="3352223"/>
            <a:ext cx="3657600" cy="1938992"/>
          </a:xfrm>
          <a:prstGeom prst="rect">
            <a:avLst/>
          </a:prstGeom>
          <a:solidFill>
            <a:schemeClr val="accent4"/>
          </a:solidFill>
          <a:ln>
            <a:solidFill>
              <a:schemeClr val="accent4"/>
            </a:solidFill>
          </a:ln>
        </p:spPr>
        <p:txBody>
          <a:bodyPr wrap="square" rtlCol="0">
            <a:spAutoFit/>
          </a:bodyPr>
          <a:lstStyle/>
          <a:p>
            <a:r>
              <a:rPr lang="en-US" sz="2400" dirty="0"/>
              <a:t>Note this time we are saving a figure rather than showing it. We can use the individual images later to make a movie</a:t>
            </a:r>
          </a:p>
        </p:txBody>
      </p:sp>
    </p:spTree>
    <p:extLst>
      <p:ext uri="{BB962C8B-B14F-4D97-AF65-F5344CB8AC3E}">
        <p14:creationId xmlns:p14="http://schemas.microsoft.com/office/powerpoint/2010/main" val="23762587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The final result</a:t>
            </a:r>
          </a:p>
        </p:txBody>
      </p:sp>
      <p:pic>
        <p:nvPicPr>
          <p:cNvPr id="4" name="Content Placeholder 6">
            <a:extLst>
              <a:ext uri="{FF2B5EF4-FFF2-40B4-BE49-F238E27FC236}">
                <a16:creationId xmlns:a16="http://schemas.microsoft.com/office/drawing/2014/main" id="{B79B3D07-9BAA-1B4E-82EB-B283D40CE1A6}"/>
              </a:ext>
            </a:extLst>
          </p:cNvPr>
          <p:cNvPicPr>
            <a:picLocks noGrp="1" noChangeAspect="1"/>
          </p:cNvPicPr>
          <p:nvPr>
            <p:ph idx="1"/>
          </p:nvPr>
        </p:nvPicPr>
        <p:blipFill>
          <a:blip r:embed="rId2"/>
          <a:stretch>
            <a:fillRect/>
          </a:stretch>
        </p:blipFill>
        <p:spPr>
          <a:xfrm>
            <a:off x="3696782" y="1825624"/>
            <a:ext cx="5404356" cy="4900801"/>
          </a:xfrm>
        </p:spPr>
      </p:pic>
    </p:spTree>
    <p:extLst>
      <p:ext uri="{BB962C8B-B14F-4D97-AF65-F5344CB8AC3E}">
        <p14:creationId xmlns:p14="http://schemas.microsoft.com/office/powerpoint/2010/main" val="37413121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Wrapping up</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This is the end of the class but hopefully you’ve now got some insight into tackling your own processing tasks.</a:t>
            </a:r>
          </a:p>
          <a:p>
            <a:r>
              <a:rPr lang="en-US" dirty="0"/>
              <a:t>Obviously this is only the very tip of the iceberg, I encourage you to check out the </a:t>
            </a:r>
            <a:r>
              <a:rPr lang="en-US" dirty="0" err="1"/>
              <a:t>skimage</a:t>
            </a:r>
            <a:r>
              <a:rPr lang="en-US" dirty="0"/>
              <a:t> gallery and other resources to learn more.</a:t>
            </a:r>
          </a:p>
          <a:p>
            <a:r>
              <a:rPr lang="en-US" dirty="0"/>
              <a:t>Of course if you have any questions feel free to email me.</a:t>
            </a:r>
          </a:p>
          <a:p>
            <a:r>
              <a:rPr lang="en-US" dirty="0"/>
              <a:t>Thank you so much for your participation.</a:t>
            </a:r>
          </a:p>
        </p:txBody>
      </p:sp>
    </p:spTree>
    <p:extLst>
      <p:ext uri="{BB962C8B-B14F-4D97-AF65-F5344CB8AC3E}">
        <p14:creationId xmlns:p14="http://schemas.microsoft.com/office/powerpoint/2010/main" val="118414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BC640-8F4A-754B-AE25-CC8B51F20916}"/>
              </a:ext>
            </a:extLst>
          </p:cNvPr>
          <p:cNvSpPr>
            <a:spLocks noGrp="1"/>
          </p:cNvSpPr>
          <p:nvPr>
            <p:ph type="title"/>
          </p:nvPr>
        </p:nvSpPr>
        <p:spPr>
          <a:solidFill>
            <a:schemeClr val="accent1"/>
          </a:solidFill>
        </p:spPr>
        <p:txBody>
          <a:bodyPr/>
          <a:lstStyle/>
          <a:p>
            <a:pPr algn="ctr"/>
            <a:r>
              <a:rPr lang="en-US" dirty="0">
                <a:solidFill>
                  <a:schemeClr val="bg1"/>
                </a:solidFill>
              </a:rPr>
              <a:t>Workshop survey</a:t>
            </a:r>
          </a:p>
        </p:txBody>
      </p:sp>
      <p:sp>
        <p:nvSpPr>
          <p:cNvPr id="3" name="Content Placeholder 2">
            <a:extLst>
              <a:ext uri="{FF2B5EF4-FFF2-40B4-BE49-F238E27FC236}">
                <a16:creationId xmlns:a16="http://schemas.microsoft.com/office/drawing/2014/main" id="{C2185198-2FFA-2443-95DE-732EC29FF247}"/>
              </a:ext>
            </a:extLst>
          </p:cNvPr>
          <p:cNvSpPr>
            <a:spLocks noGrp="1"/>
          </p:cNvSpPr>
          <p:nvPr>
            <p:ph idx="1"/>
          </p:nvPr>
        </p:nvSpPr>
        <p:spPr/>
        <p:txBody>
          <a:bodyPr/>
          <a:lstStyle/>
          <a:p>
            <a:pPr marL="0" indent="0">
              <a:buNone/>
            </a:pPr>
            <a:r>
              <a:rPr lang="en-US" dirty="0"/>
              <a:t>SurveyMonkey for classroom</a:t>
            </a:r>
          </a:p>
          <a:p>
            <a:pPr marL="0" indent="0">
              <a:buNone/>
            </a:pPr>
            <a:r>
              <a:rPr lang="en-US" dirty="0"/>
              <a:t> </a:t>
            </a:r>
          </a:p>
          <a:p>
            <a:pPr marL="0" indent="0">
              <a:buNone/>
            </a:pPr>
            <a:r>
              <a:rPr lang="en-US" dirty="0"/>
              <a:t>SurveyMonkey for WebEx</a:t>
            </a:r>
          </a:p>
          <a:p>
            <a:pPr marL="0" indent="0">
              <a:buNone/>
            </a:pPr>
            <a:endParaRPr lang="en-US" dirty="0"/>
          </a:p>
        </p:txBody>
      </p:sp>
    </p:spTree>
    <p:extLst>
      <p:ext uri="{BB962C8B-B14F-4D97-AF65-F5344CB8AC3E}">
        <p14:creationId xmlns:p14="http://schemas.microsoft.com/office/powerpoint/2010/main" val="25945889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Extra credit</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Can you use the code we wrote to track a single cell and compute how far it travels?</a:t>
            </a:r>
          </a:p>
          <a:p>
            <a:r>
              <a:rPr lang="en-US" dirty="0"/>
              <a:t>Extend this for all cells in the field of view?</a:t>
            </a:r>
          </a:p>
          <a:p>
            <a:r>
              <a:rPr lang="en-US" dirty="0"/>
              <a:t>Monitor how a cells size changes over the time series?</a:t>
            </a:r>
          </a:p>
          <a:p>
            <a:r>
              <a:rPr lang="en-US" dirty="0"/>
              <a:t>How about plotting the vectors of the cells movements?</a:t>
            </a:r>
          </a:p>
        </p:txBody>
      </p:sp>
    </p:spTree>
    <p:extLst>
      <p:ext uri="{BB962C8B-B14F-4D97-AF65-F5344CB8AC3E}">
        <p14:creationId xmlns:p14="http://schemas.microsoft.com/office/powerpoint/2010/main" val="30004968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2034-1734-1641-8472-2C361F009C4F}"/>
              </a:ext>
            </a:extLst>
          </p:cNvPr>
          <p:cNvSpPr>
            <a:spLocks noGrp="1"/>
          </p:cNvSpPr>
          <p:nvPr>
            <p:ph type="title"/>
          </p:nvPr>
        </p:nvSpPr>
        <p:spPr>
          <a:solidFill>
            <a:schemeClr val="accent1"/>
          </a:solidFill>
        </p:spPr>
        <p:txBody>
          <a:bodyPr/>
          <a:lstStyle/>
          <a:p>
            <a:pPr algn="ctr"/>
            <a:r>
              <a:rPr lang="en-US" dirty="0">
                <a:solidFill>
                  <a:schemeClr val="bg1"/>
                </a:solidFill>
              </a:rPr>
              <a:t>For more information</a:t>
            </a:r>
          </a:p>
        </p:txBody>
      </p:sp>
      <p:pic>
        <p:nvPicPr>
          <p:cNvPr id="5" name="Picture 4">
            <a:extLst>
              <a:ext uri="{FF2B5EF4-FFF2-40B4-BE49-F238E27FC236}">
                <a16:creationId xmlns:a16="http://schemas.microsoft.com/office/drawing/2014/main" id="{0626E00A-D01D-184B-BE29-B5FB8AE75E6F}"/>
              </a:ext>
            </a:extLst>
          </p:cNvPr>
          <p:cNvPicPr>
            <a:picLocks noChangeAspect="1"/>
          </p:cNvPicPr>
          <p:nvPr/>
        </p:nvPicPr>
        <p:blipFill>
          <a:blip r:embed="rId2"/>
          <a:stretch>
            <a:fillRect/>
          </a:stretch>
        </p:blipFill>
        <p:spPr>
          <a:xfrm>
            <a:off x="2152650" y="2053849"/>
            <a:ext cx="2838450" cy="3702326"/>
          </a:xfrm>
          <a:prstGeom prst="rect">
            <a:avLst/>
          </a:prstGeom>
        </p:spPr>
      </p:pic>
      <p:pic>
        <p:nvPicPr>
          <p:cNvPr id="7" name="Picture 6">
            <a:extLst>
              <a:ext uri="{FF2B5EF4-FFF2-40B4-BE49-F238E27FC236}">
                <a16:creationId xmlns:a16="http://schemas.microsoft.com/office/drawing/2014/main" id="{2E535D3F-DBDD-2A43-A564-C74DC8304DBA}"/>
              </a:ext>
            </a:extLst>
          </p:cNvPr>
          <p:cNvPicPr>
            <a:picLocks noChangeAspect="1"/>
          </p:cNvPicPr>
          <p:nvPr/>
        </p:nvPicPr>
        <p:blipFill>
          <a:blip r:embed="rId3"/>
          <a:stretch>
            <a:fillRect/>
          </a:stretch>
        </p:blipFill>
        <p:spPr>
          <a:xfrm>
            <a:off x="7791450" y="2053849"/>
            <a:ext cx="2829803" cy="3702326"/>
          </a:xfrm>
          <a:prstGeom prst="rect">
            <a:avLst/>
          </a:prstGeom>
        </p:spPr>
      </p:pic>
      <p:sp>
        <p:nvSpPr>
          <p:cNvPr id="8" name="TextBox 7">
            <a:extLst>
              <a:ext uri="{FF2B5EF4-FFF2-40B4-BE49-F238E27FC236}">
                <a16:creationId xmlns:a16="http://schemas.microsoft.com/office/drawing/2014/main" id="{C645ACFF-37B8-3D4E-AB9D-0096FEDF117A}"/>
              </a:ext>
            </a:extLst>
          </p:cNvPr>
          <p:cNvSpPr txBox="1"/>
          <p:nvPr/>
        </p:nvSpPr>
        <p:spPr>
          <a:xfrm>
            <a:off x="1176776" y="5855711"/>
            <a:ext cx="4790197" cy="1477328"/>
          </a:xfrm>
          <a:prstGeom prst="rect">
            <a:avLst/>
          </a:prstGeom>
          <a:noFill/>
        </p:spPr>
        <p:txBody>
          <a:bodyPr wrap="square" rtlCol="0">
            <a:spAutoFit/>
          </a:bodyPr>
          <a:lstStyle/>
          <a:p>
            <a:r>
              <a:rPr lang="en-US" dirty="0">
                <a:hlinkClick r:id="rId4"/>
              </a:rPr>
              <a:t>http://web.ipac.caltech.edu/staff/fmasci/home/astro_refs/Digital_Image_Processing_2ndEd.pdf</a:t>
            </a:r>
            <a:endParaRPr lang="en-US" dirty="0"/>
          </a:p>
          <a:p>
            <a:endParaRPr lang="en-US" dirty="0"/>
          </a:p>
          <a:p>
            <a:endParaRPr lang="en-US" dirty="0"/>
          </a:p>
          <a:p>
            <a:endParaRPr lang="en-US" dirty="0"/>
          </a:p>
        </p:txBody>
      </p:sp>
      <p:sp>
        <p:nvSpPr>
          <p:cNvPr id="9" name="Rectangle 8">
            <a:extLst>
              <a:ext uri="{FF2B5EF4-FFF2-40B4-BE49-F238E27FC236}">
                <a16:creationId xmlns:a16="http://schemas.microsoft.com/office/drawing/2014/main" id="{6AA00155-D2DC-9540-B28D-D7920BA1322A}"/>
              </a:ext>
            </a:extLst>
          </p:cNvPr>
          <p:cNvSpPr/>
          <p:nvPr/>
        </p:nvSpPr>
        <p:spPr>
          <a:xfrm>
            <a:off x="7257999" y="5934670"/>
            <a:ext cx="4095801" cy="646331"/>
          </a:xfrm>
          <a:prstGeom prst="rect">
            <a:avLst/>
          </a:prstGeom>
        </p:spPr>
        <p:txBody>
          <a:bodyPr wrap="none">
            <a:spAutoFit/>
          </a:bodyPr>
          <a:lstStyle/>
          <a:p>
            <a:r>
              <a:rPr lang="en-US" dirty="0">
                <a:hlinkClick r:id="rId5"/>
              </a:rPr>
              <a:t>http://programmingcomputervision.com/</a:t>
            </a:r>
            <a:endParaRPr lang="en-US" dirty="0"/>
          </a:p>
          <a:p>
            <a:endParaRPr lang="en-US" dirty="0"/>
          </a:p>
        </p:txBody>
      </p:sp>
    </p:spTree>
    <p:extLst>
      <p:ext uri="{BB962C8B-B14F-4D97-AF65-F5344CB8AC3E}">
        <p14:creationId xmlns:p14="http://schemas.microsoft.com/office/powerpoint/2010/main" val="286495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Tree>
    <p:extLst>
      <p:ext uri="{BB962C8B-B14F-4D97-AF65-F5344CB8AC3E}">
        <p14:creationId xmlns:p14="http://schemas.microsoft.com/office/powerpoint/2010/main" val="375674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
        <p:nvSpPr>
          <p:cNvPr id="4" name="TextBox 3">
            <a:extLst>
              <a:ext uri="{FF2B5EF4-FFF2-40B4-BE49-F238E27FC236}">
                <a16:creationId xmlns:a16="http://schemas.microsoft.com/office/drawing/2014/main" id="{45328147-AC7F-884C-B4DF-FEED137D3755}"/>
              </a:ext>
            </a:extLst>
          </p:cNvPr>
          <p:cNvSpPr txBox="1"/>
          <p:nvPr/>
        </p:nvSpPr>
        <p:spPr>
          <a:xfrm>
            <a:off x="6789294" y="4332158"/>
            <a:ext cx="4564506" cy="1569660"/>
          </a:xfrm>
          <a:prstGeom prst="rect">
            <a:avLst/>
          </a:prstGeom>
          <a:solidFill>
            <a:schemeClr val="accent4"/>
          </a:solidFill>
          <a:ln>
            <a:solidFill>
              <a:schemeClr val="accent4"/>
            </a:solidFill>
          </a:ln>
        </p:spPr>
        <p:txBody>
          <a:bodyPr wrap="square" rtlCol="0">
            <a:spAutoFit/>
          </a:bodyPr>
          <a:lstStyle/>
          <a:p>
            <a:r>
              <a:rPr lang="en-US" sz="2400" dirty="0"/>
              <a:t>This is why it is always important to check image dimensions. Note that matplotlib’s </a:t>
            </a:r>
            <a:r>
              <a:rPr lang="en-US" sz="2400" dirty="0" err="1"/>
              <a:t>imread</a:t>
            </a:r>
            <a:r>
              <a:rPr lang="en-US" sz="2400" dirty="0"/>
              <a:t> does not load  the whole stack.</a:t>
            </a:r>
          </a:p>
        </p:txBody>
      </p:sp>
      <p:cxnSp>
        <p:nvCxnSpPr>
          <p:cNvPr id="6" name="Straight Arrow Connector 5">
            <a:extLst>
              <a:ext uri="{FF2B5EF4-FFF2-40B4-BE49-F238E27FC236}">
                <a16:creationId xmlns:a16="http://schemas.microsoft.com/office/drawing/2014/main" id="{60058661-8904-2E46-B3DB-C5602280158B}"/>
              </a:ext>
            </a:extLst>
          </p:cNvPr>
          <p:cNvCxnSpPr>
            <a:cxnSpLocks/>
          </p:cNvCxnSpPr>
          <p:nvPr/>
        </p:nvCxnSpPr>
        <p:spPr>
          <a:xfrm flipH="1" flipV="1">
            <a:off x="6430780" y="4137285"/>
            <a:ext cx="358514" cy="54908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EC72E0-A53C-9246-B1F8-BE0CC01A1FA3}"/>
              </a:ext>
            </a:extLst>
          </p:cNvPr>
          <p:cNvCxnSpPr>
            <a:cxnSpLocks/>
          </p:cNvCxnSpPr>
          <p:nvPr/>
        </p:nvCxnSpPr>
        <p:spPr>
          <a:xfrm flipH="1">
            <a:off x="5561605" y="5342503"/>
            <a:ext cx="1286383" cy="838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47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Alternative for windows</a:t>
            </a:r>
          </a:p>
        </p:txBody>
      </p:sp>
      <p:pic>
        <p:nvPicPr>
          <p:cNvPr id="10" name="Content Placeholder 9">
            <a:extLst>
              <a:ext uri="{FF2B5EF4-FFF2-40B4-BE49-F238E27FC236}">
                <a16:creationId xmlns:a16="http://schemas.microsoft.com/office/drawing/2014/main" id="{8F0AC55B-23D9-F241-AD63-643D717E3EF4}"/>
              </a:ext>
            </a:extLst>
          </p:cNvPr>
          <p:cNvPicPr>
            <a:picLocks noGrp="1" noChangeAspect="1"/>
          </p:cNvPicPr>
          <p:nvPr>
            <p:ph idx="1"/>
          </p:nvPr>
        </p:nvPicPr>
        <p:blipFill>
          <a:blip r:embed="rId2"/>
          <a:stretch>
            <a:fillRect/>
          </a:stretch>
        </p:blipFill>
        <p:spPr>
          <a:xfrm>
            <a:off x="838200" y="2330500"/>
            <a:ext cx="10515600" cy="1969988"/>
          </a:xfrm>
        </p:spPr>
      </p:pic>
    </p:spTree>
    <p:extLst>
      <p:ext uri="{BB962C8B-B14F-4D97-AF65-F5344CB8AC3E}">
        <p14:creationId xmlns:p14="http://schemas.microsoft.com/office/powerpoint/2010/main" val="1202891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1509</Words>
  <Application>Microsoft Macintosh PowerPoint</Application>
  <PresentationFormat>Widescreen</PresentationFormat>
  <Paragraphs>130</Paragraphs>
  <Slides>69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69</vt:i4>
      </vt:variant>
    </vt:vector>
  </HeadingPairs>
  <TitlesOfParts>
    <vt:vector size="73" baseType="lpstr">
      <vt:lpstr>Arial</vt:lpstr>
      <vt:lpstr>Calibri</vt:lpstr>
      <vt:lpstr>Calibri Light</vt:lpstr>
      <vt:lpstr>Office Theme</vt:lpstr>
      <vt:lpstr>Digital Image Processing in Python</vt:lpstr>
      <vt:lpstr>Day 3 overview</vt:lpstr>
      <vt:lpstr>Day 3 overview</vt:lpstr>
      <vt:lpstr>Let’s get started by opening up a new notebook</vt:lpstr>
      <vt:lpstr>First load the necessary libraries</vt:lpstr>
      <vt:lpstr>First load the necessary libraries</vt:lpstr>
      <vt:lpstr>Load the provided tiff stack</vt:lpstr>
      <vt:lpstr>Load the provided tiff stack</vt:lpstr>
      <vt:lpstr>Alternative for windows</vt:lpstr>
      <vt:lpstr>Alternative for windows</vt:lpstr>
      <vt:lpstr>Alternative for windows</vt:lpstr>
      <vt:lpstr>Display the image and check bit depth</vt:lpstr>
      <vt:lpstr>Display the image and check bit depth</vt:lpstr>
      <vt:lpstr>Display the image and check bit depth</vt:lpstr>
      <vt:lpstr>Check the image histogram</vt:lpstr>
      <vt:lpstr>Check the image histogram</vt:lpstr>
      <vt:lpstr>Check the image histogram</vt:lpstr>
      <vt:lpstr>Perform the histogram equilization and display the result</vt:lpstr>
      <vt:lpstr>Perform the histogram equalization and display the result</vt:lpstr>
      <vt:lpstr>Perform the histogram equalization and display the result</vt:lpstr>
      <vt:lpstr>Check the equalized histogram</vt:lpstr>
      <vt:lpstr>Check the equalized histogram</vt:lpstr>
      <vt:lpstr>Check the equalized histogram</vt:lpstr>
      <vt:lpstr>Edge detection to isolate cells</vt:lpstr>
      <vt:lpstr>Edge detection to isolate cells</vt:lpstr>
      <vt:lpstr>Edge detection to isolate cells</vt:lpstr>
      <vt:lpstr>Edge detection to isolate cells</vt:lpstr>
      <vt:lpstr>We can use the elevation map to perform an initial segmentation.</vt:lpstr>
      <vt:lpstr>We can use the elevation map to perform an initial segmentation.</vt:lpstr>
      <vt:lpstr>Plot the result to see how well the segmentation worked.</vt:lpstr>
      <vt:lpstr>Plot the result to see how well the segmentation worked.</vt:lpstr>
      <vt:lpstr>Plot the result to see how well the segmentation worked.</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Putting it all together</vt:lpstr>
      <vt:lpstr>Cell segmentation function</vt:lpstr>
      <vt:lpstr>Cell segmentation function</vt:lpstr>
      <vt:lpstr>Cell segmentation function</vt:lpstr>
      <vt:lpstr>Let’s check out function to see that it works</vt:lpstr>
      <vt:lpstr>Let’s check out function to see that it works</vt:lpstr>
      <vt:lpstr>Finding cell locations</vt:lpstr>
      <vt:lpstr>Finding cell locations</vt:lpstr>
      <vt:lpstr>Finding cell locations</vt:lpstr>
      <vt:lpstr>Finding cell locations</vt:lpstr>
      <vt:lpstr>Storing cell locations</vt:lpstr>
      <vt:lpstr>Storing cell locations</vt:lpstr>
      <vt:lpstr>Storing cell locations</vt:lpstr>
      <vt:lpstr>Labelling the cells on an image</vt:lpstr>
      <vt:lpstr>Labelling the cells on an image</vt:lpstr>
      <vt:lpstr>Labelling the cells on an image</vt:lpstr>
      <vt:lpstr>Labelling the cells on an image</vt:lpstr>
      <vt:lpstr>Checking our segmentation on all images</vt:lpstr>
      <vt:lpstr>Checking our segmentation on all images</vt:lpstr>
      <vt:lpstr>Checking our segmentation on all images</vt:lpstr>
      <vt:lpstr>The final result</vt:lpstr>
      <vt:lpstr>Wrapping up</vt:lpstr>
      <vt:lpstr>Workshop survey</vt:lpstr>
      <vt:lpstr>Extra credit</vt:lpstr>
      <vt:lpstr>For more information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 Python</dc:title>
  <dc:creator>Marcus</dc:creator>
  <cp:lastModifiedBy>Marcus</cp:lastModifiedBy>
  <cp:revision>36</cp:revision>
  <cp:lastPrinted>2018-11-08T17:20:54Z</cp:lastPrinted>
  <dcterms:created xsi:type="dcterms:W3CDTF">2018-11-08T04:20:08Z</dcterms:created>
  <dcterms:modified xsi:type="dcterms:W3CDTF">2019-03-01T22:13:45Z</dcterms:modified>
</cp:coreProperties>
</file>